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4"/>
  </p:notesMasterIdLst>
  <p:handoutMasterIdLst>
    <p:handoutMasterId r:id="rId25"/>
  </p:handoutMasterIdLst>
  <p:sldIdLst>
    <p:sldId id="257" r:id="rId2"/>
    <p:sldId id="466" r:id="rId3"/>
    <p:sldId id="468" r:id="rId4"/>
    <p:sldId id="472" r:id="rId5"/>
    <p:sldId id="467" r:id="rId6"/>
    <p:sldId id="469" r:id="rId7"/>
    <p:sldId id="473" r:id="rId8"/>
    <p:sldId id="474" r:id="rId9"/>
    <p:sldId id="475" r:id="rId10"/>
    <p:sldId id="476" r:id="rId11"/>
    <p:sldId id="478" r:id="rId12"/>
    <p:sldId id="477" r:id="rId13"/>
    <p:sldId id="479" r:id="rId14"/>
    <p:sldId id="480" r:id="rId15"/>
    <p:sldId id="481" r:id="rId16"/>
    <p:sldId id="482" r:id="rId17"/>
    <p:sldId id="483" r:id="rId18"/>
    <p:sldId id="484" r:id="rId19"/>
    <p:sldId id="485" r:id="rId20"/>
    <p:sldId id="487" r:id="rId21"/>
    <p:sldId id="488" r:id="rId22"/>
    <p:sldId id="489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BF6"/>
    <a:srgbClr val="00FF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98" autoAdjust="0"/>
    <p:restoredTop sz="94660"/>
  </p:normalViewPr>
  <p:slideViewPr>
    <p:cSldViewPr>
      <p:cViewPr>
        <p:scale>
          <a:sx n="70" d="100"/>
          <a:sy n="70" d="100"/>
        </p:scale>
        <p:origin x="-77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B37E97B-A186-4B14-8186-EE924625F1A3}" type="datetimeFigureOut">
              <a:rPr lang="pt-BR"/>
              <a:pPr>
                <a:defRPr/>
              </a:pPr>
              <a:t>28/5/2010</a:t>
            </a:fld>
            <a:endParaRPr lang="pt-BR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9BD8BAF-900B-4BA5-B237-816DDF3FC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57FDC3-E089-4438-BFBD-3C14C91954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pic>
        <p:nvPicPr>
          <p:cNvPr id="13" name="Picture 16"/>
          <p:cNvPicPr>
            <a:picLocks noChangeAspect="1" noChangeArrowheads="1"/>
          </p:cNvPicPr>
          <p:nvPr userDrawn="1"/>
        </p:nvPicPr>
        <p:blipFill>
          <a:blip r:embed="rId2"/>
          <a:srcRect t="88390"/>
          <a:stretch>
            <a:fillRect/>
          </a:stretch>
        </p:blipFill>
        <p:spPr bwMode="auto">
          <a:xfrm>
            <a:off x="0" y="608965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280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8EBDD-4C00-4DEE-825E-C01CFCDA36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A36AE-4A55-4ACB-B726-677A81A0F9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ADFB-8EFB-4D48-9308-AFCA247F00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081C-AFA0-45CD-B11C-DB28DD9C17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CFB53-10CE-4917-8E91-F6D06B3B76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e 2 partes d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BBB5-C6BB-49FB-BC8B-C85DD09575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56E60-5234-400B-AC75-CA74085F1B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A4810-848E-4107-B933-D5156B6566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5089-293A-4597-B2FF-F18FC2FACC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C7AB-FE68-42BF-96AF-05776F455F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DF76-07FD-4C2E-B68E-68632B378C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3855-2C1C-4DF6-8FCC-B3C8AFB447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B3461-1C58-48D1-898F-2D7E634A8E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554EB-64D6-44E8-821A-6BD1B51331C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7FA6AC-EBEF-4E99-BFEA-97666C1E60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69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69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69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69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69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/>
              </a:p>
            </p:txBody>
          </p:sp>
        </p:grpSp>
        <p:sp>
          <p:nvSpPr>
            <p:cNvPr id="1269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269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269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269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69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1032" name="Picture 16"/>
          <p:cNvPicPr>
            <a:picLocks noChangeAspect="1" noChangeArrowheads="1"/>
          </p:cNvPicPr>
          <p:nvPr userDrawn="1"/>
        </p:nvPicPr>
        <p:blipFill>
          <a:blip r:embed="rId16"/>
          <a:srcRect t="88390"/>
          <a:stretch>
            <a:fillRect/>
          </a:stretch>
        </p:blipFill>
        <p:spPr bwMode="auto">
          <a:xfrm>
            <a:off x="0" y="608965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9.anvisa.gov.br/peticionamento/sat/MedicamentoSimplificado/acesso.asp" TargetMode="External"/><Relationship Id="rId2" Type="http://schemas.openxmlformats.org/officeDocument/2006/relationships/hyperlink" Target="https://www9.anvisa.gov.br/recadastramento/Login.asp?SID=90909116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71775" y="5157788"/>
            <a:ext cx="3292475" cy="5238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t-BR" sz="2400" smtClean="0">
                <a:latin typeface="Berlin Sans FB" pitchFamily="34" charset="0"/>
              </a:rPr>
              <a:t>Brasília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pt-BR" sz="2400" smtClean="0">
                <a:latin typeface="Berlin Sans FB" pitchFamily="34" charset="0"/>
              </a:rPr>
              <a:t>2010</a:t>
            </a:r>
          </a:p>
        </p:txBody>
      </p:sp>
      <p:pic>
        <p:nvPicPr>
          <p:cNvPr id="18434" name="Picture 5" descr="j030052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708275"/>
            <a:ext cx="43926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4400" b="1">
                <a:solidFill>
                  <a:schemeClr val="tx2"/>
                </a:solidFill>
                <a:latin typeface="Times New Roman" pitchFamily="18" charset="0"/>
              </a:rPr>
              <a:t>Notificação simplificada de droga vegetal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Line 7"/>
          <p:cNvSpPr>
            <a:spLocks noChangeShapeType="1"/>
          </p:cNvSpPr>
          <p:nvPr/>
        </p:nvSpPr>
        <p:spPr bwMode="auto">
          <a:xfrm flipH="1">
            <a:off x="4859338" y="2276475"/>
            <a:ext cx="863600" cy="792163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35975" cy="45259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t-BR" sz="1000" b="1" smtClean="0">
              <a:effectLst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2800" b="1" smtClean="0">
                <a:effectLst/>
              </a:rPr>
              <a:t>	Descrição de metodologias, especificações e resultados das análises:</a:t>
            </a:r>
          </a:p>
          <a:p>
            <a:pPr>
              <a:lnSpc>
                <a:spcPct val="80000"/>
              </a:lnSpc>
            </a:pPr>
            <a:r>
              <a:rPr lang="pt-BR" sz="2400" b="1" i="1" smtClean="0">
                <a:effectLst/>
              </a:rPr>
              <a:t>Prospecção fitoquímica ou CCD</a:t>
            </a:r>
          </a:p>
          <a:p>
            <a:pPr>
              <a:lnSpc>
                <a:spcPct val="80000"/>
              </a:lnSpc>
            </a:pPr>
            <a:r>
              <a:rPr lang="pt-BR" sz="2400" b="1" i="1" smtClean="0">
                <a:effectLst/>
              </a:rPr>
              <a:t>Laudo botânico</a:t>
            </a:r>
          </a:p>
          <a:p>
            <a:pPr>
              <a:lnSpc>
                <a:spcPct val="80000"/>
              </a:lnSpc>
            </a:pPr>
            <a:r>
              <a:rPr lang="pt-BR" sz="2400" b="1" i="1" smtClean="0">
                <a:effectLst/>
              </a:rPr>
              <a:t>Granulometria</a:t>
            </a:r>
          </a:p>
          <a:p>
            <a:pPr>
              <a:lnSpc>
                <a:spcPct val="80000"/>
              </a:lnSpc>
            </a:pPr>
            <a:r>
              <a:rPr lang="pt-BR" sz="2400" b="1" i="1" smtClean="0">
                <a:effectLst/>
              </a:rPr>
              <a:t>Teor de cinzas totais</a:t>
            </a:r>
          </a:p>
          <a:p>
            <a:pPr>
              <a:lnSpc>
                <a:spcPct val="80000"/>
              </a:lnSpc>
            </a:pPr>
            <a:r>
              <a:rPr lang="pt-BR" sz="2400" b="1" i="1" smtClean="0">
                <a:effectLst/>
              </a:rPr>
              <a:t>Umidade</a:t>
            </a:r>
          </a:p>
          <a:p>
            <a:pPr>
              <a:lnSpc>
                <a:spcPct val="80000"/>
              </a:lnSpc>
            </a:pPr>
            <a:r>
              <a:rPr lang="pt-BR" sz="2400" b="1" i="1" smtClean="0">
                <a:effectLst/>
              </a:rPr>
              <a:t>Contaminantes macroscópicos</a:t>
            </a:r>
          </a:p>
          <a:p>
            <a:pPr>
              <a:lnSpc>
                <a:spcPct val="80000"/>
              </a:lnSpc>
            </a:pPr>
            <a:r>
              <a:rPr lang="pt-BR" sz="2400" b="1" i="1" smtClean="0">
                <a:effectLst/>
              </a:rPr>
              <a:t>Contaminantes microbiológicos</a:t>
            </a:r>
          </a:p>
          <a:p>
            <a:pPr>
              <a:lnSpc>
                <a:spcPct val="80000"/>
              </a:lnSpc>
            </a:pPr>
            <a:r>
              <a:rPr lang="pt-BR" sz="2400" b="1" i="1" smtClean="0">
                <a:effectLst/>
              </a:rPr>
              <a:t>Metais pesados</a:t>
            </a:r>
          </a:p>
          <a:p>
            <a:pPr>
              <a:lnSpc>
                <a:spcPct val="80000"/>
              </a:lnSpc>
            </a:pPr>
            <a:r>
              <a:rPr lang="pt-BR" sz="2400" b="1" i="1" smtClean="0">
                <a:effectLst/>
              </a:rPr>
              <a:t>Organoléptico</a:t>
            </a:r>
          </a:p>
        </p:txBody>
      </p:sp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t-BR" smtClean="0">
                <a:effectLst/>
              </a:rPr>
              <a:t>Controle de Qualidade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9698" name="Line 7"/>
          <p:cNvSpPr>
            <a:spLocks noChangeShapeType="1"/>
          </p:cNvSpPr>
          <p:nvPr/>
        </p:nvSpPr>
        <p:spPr bwMode="auto">
          <a:xfrm flipH="1">
            <a:off x="323850" y="2205038"/>
            <a:ext cx="649288" cy="576262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9699" name="Line 8"/>
          <p:cNvSpPr>
            <a:spLocks noChangeShapeType="1"/>
          </p:cNvSpPr>
          <p:nvPr/>
        </p:nvSpPr>
        <p:spPr bwMode="auto">
          <a:xfrm flipH="1">
            <a:off x="1042988" y="2636838"/>
            <a:ext cx="611187" cy="504825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9700" name="Line 9"/>
          <p:cNvSpPr>
            <a:spLocks noChangeShapeType="1"/>
          </p:cNvSpPr>
          <p:nvPr/>
        </p:nvSpPr>
        <p:spPr bwMode="auto">
          <a:xfrm flipH="1">
            <a:off x="3492500" y="2708275"/>
            <a:ext cx="504825" cy="4318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9701" name="Line 10"/>
          <p:cNvSpPr>
            <a:spLocks noChangeShapeType="1"/>
          </p:cNvSpPr>
          <p:nvPr/>
        </p:nvSpPr>
        <p:spPr bwMode="auto">
          <a:xfrm flipH="1">
            <a:off x="5940425" y="2565400"/>
            <a:ext cx="647700" cy="6477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9702" name="Line 11"/>
          <p:cNvSpPr>
            <a:spLocks noChangeShapeType="1"/>
          </p:cNvSpPr>
          <p:nvPr/>
        </p:nvSpPr>
        <p:spPr bwMode="auto">
          <a:xfrm flipH="1">
            <a:off x="8494713" y="2852738"/>
            <a:ext cx="649287" cy="792162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9703" name="Line 13"/>
          <p:cNvSpPr>
            <a:spLocks noChangeShapeType="1"/>
          </p:cNvSpPr>
          <p:nvPr/>
        </p:nvSpPr>
        <p:spPr bwMode="auto">
          <a:xfrm flipH="1">
            <a:off x="1908175" y="3068638"/>
            <a:ext cx="611188" cy="504825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smtClean="0">
              <a:effectLst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smtClean="0">
              <a:effectLst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753600" cy="73152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-242888"/>
            <a:ext cx="9753600" cy="73152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31746" name="Line 7"/>
          <p:cNvSpPr>
            <a:spLocks noChangeShapeType="1"/>
          </p:cNvSpPr>
          <p:nvPr/>
        </p:nvSpPr>
        <p:spPr bwMode="auto">
          <a:xfrm flipH="1">
            <a:off x="971550" y="2060575"/>
            <a:ext cx="792163" cy="287338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47" name="Line 8"/>
          <p:cNvSpPr>
            <a:spLocks noChangeShapeType="1"/>
          </p:cNvSpPr>
          <p:nvPr/>
        </p:nvSpPr>
        <p:spPr bwMode="auto">
          <a:xfrm flipH="1">
            <a:off x="900113" y="2420938"/>
            <a:ext cx="576262" cy="2159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48" name="Line 9"/>
          <p:cNvSpPr>
            <a:spLocks noChangeShapeType="1"/>
          </p:cNvSpPr>
          <p:nvPr/>
        </p:nvSpPr>
        <p:spPr bwMode="auto">
          <a:xfrm flipH="1">
            <a:off x="3708400" y="2060575"/>
            <a:ext cx="576263" cy="2159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49" name="Line 10"/>
          <p:cNvSpPr>
            <a:spLocks noChangeShapeType="1"/>
          </p:cNvSpPr>
          <p:nvPr/>
        </p:nvSpPr>
        <p:spPr bwMode="auto">
          <a:xfrm flipH="1">
            <a:off x="3635375" y="2276475"/>
            <a:ext cx="576263" cy="2159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50" name="Line 11"/>
          <p:cNvSpPr>
            <a:spLocks noChangeShapeType="1"/>
          </p:cNvSpPr>
          <p:nvPr/>
        </p:nvSpPr>
        <p:spPr bwMode="auto">
          <a:xfrm flipH="1">
            <a:off x="6156325" y="2060575"/>
            <a:ext cx="576263" cy="2159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6877050" y="2276475"/>
            <a:ext cx="576263" cy="2159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1752" name="Line 15"/>
          <p:cNvSpPr>
            <a:spLocks noChangeShapeType="1"/>
          </p:cNvSpPr>
          <p:nvPr/>
        </p:nvSpPr>
        <p:spPr bwMode="auto">
          <a:xfrm flipH="1">
            <a:off x="8567738" y="4365625"/>
            <a:ext cx="900112" cy="1150938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mtClean="0">
                <a:effectLst/>
              </a:rPr>
              <a:t>	Ausência de monografia na Farmacopeia Brasileira:</a:t>
            </a:r>
          </a:p>
          <a:p>
            <a:pPr algn="just">
              <a:buFont typeface="Wingdings" pitchFamily="2" charset="2"/>
              <a:buChar char="ü"/>
            </a:pPr>
            <a:r>
              <a:rPr lang="pt-BR" i="1" smtClean="0">
                <a:effectLst/>
              </a:rPr>
              <a:t>Outras farmacopeias reconhecidas (lista fechada no sistema);</a:t>
            </a:r>
          </a:p>
          <a:p>
            <a:pPr>
              <a:buFont typeface="Wingdings" pitchFamily="2" charset="2"/>
              <a:buChar char="ü"/>
            </a:pPr>
            <a:r>
              <a:rPr lang="pt-BR" i="1" smtClean="0">
                <a:effectLst/>
              </a:rPr>
              <a:t>Guias da OMS; ou</a:t>
            </a:r>
          </a:p>
          <a:p>
            <a:pPr algn="just">
              <a:buFont typeface="Wingdings" pitchFamily="2" charset="2"/>
              <a:buChar char="ü"/>
            </a:pPr>
            <a:r>
              <a:rPr lang="pt-BR" i="1" smtClean="0">
                <a:effectLst/>
              </a:rPr>
              <a:t>Metodologia própria validada (descrever método analítico e as fontes de desenvolvimento).</a:t>
            </a:r>
            <a:r>
              <a:rPr lang="pt-BR" smtClean="0">
                <a:effectLst/>
              </a:rPr>
              <a:t>	</a:t>
            </a:r>
          </a:p>
          <a:p>
            <a:pPr algn="just">
              <a:buFont typeface="Wingdings" pitchFamily="2" charset="2"/>
              <a:buChar char="ü"/>
            </a:pPr>
            <a:endParaRPr lang="pt-BR" smtClean="0">
              <a:effectLst/>
            </a:endParaRP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effectLst/>
              </a:rPr>
              <a:t>Controle de qualidade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753600" cy="73152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33794" name="Line 6"/>
          <p:cNvSpPr>
            <a:spLocks noChangeShapeType="1"/>
          </p:cNvSpPr>
          <p:nvPr/>
        </p:nvSpPr>
        <p:spPr bwMode="auto">
          <a:xfrm flipH="1">
            <a:off x="971550" y="1557338"/>
            <a:ext cx="863600" cy="1366837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3795" name="Line 7"/>
          <p:cNvSpPr>
            <a:spLocks noChangeShapeType="1"/>
          </p:cNvSpPr>
          <p:nvPr/>
        </p:nvSpPr>
        <p:spPr bwMode="auto">
          <a:xfrm flipH="1">
            <a:off x="4572000" y="2349500"/>
            <a:ext cx="1368425" cy="1008063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effectLst/>
              </a:rPr>
              <a:t>Declaração</a:t>
            </a:r>
          </a:p>
        </p:txBody>
      </p:sp>
      <p:sp>
        <p:nvSpPr>
          <p:cNvPr id="348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2800" smtClean="0">
                <a:effectLst/>
              </a:rPr>
              <a:t>Documento eletrônico que confere legalidade ao produto e atualiza os dados da notificação.</a:t>
            </a:r>
          </a:p>
          <a:p>
            <a:pPr algn="just">
              <a:lnSpc>
                <a:spcPct val="90000"/>
              </a:lnSpc>
            </a:pPr>
            <a:r>
              <a:rPr lang="pt-BR" sz="2800" smtClean="0">
                <a:effectLst/>
              </a:rPr>
              <a:t>Descrição das características informadas para a droga vegetal: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i="1" smtClean="0">
                <a:effectLst/>
              </a:rPr>
              <a:t>nome comercial;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i="1" smtClean="0">
                <a:effectLst/>
              </a:rPr>
              <a:t>data da notificação e vencimento;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i="1" smtClean="0">
                <a:effectLst/>
              </a:rPr>
              <a:t>tipo de produção (própria, terceirizada ou outro local de fabrico);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i="1" smtClean="0">
                <a:effectLst/>
              </a:rPr>
              <a:t>acondicionamentos primário ou primário e secundário;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pt-BR" sz="2800" i="1" smtClean="0">
                <a:effectLst/>
              </a:rPr>
              <a:t>prazo de validade para cada acondicionamento do mesmo produto.</a:t>
            </a:r>
          </a:p>
          <a:p>
            <a:pPr>
              <a:lnSpc>
                <a:spcPct val="90000"/>
              </a:lnSpc>
            </a:pPr>
            <a:endParaRPr lang="pt-BR" sz="2800" smtClean="0">
              <a:effectLst/>
            </a:endParaRPr>
          </a:p>
          <a:p>
            <a:pPr lvl="1" algn="just">
              <a:lnSpc>
                <a:spcPct val="90000"/>
              </a:lnSpc>
            </a:pPr>
            <a:endParaRPr lang="pt-BR" sz="2000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457200"/>
            <a:ext cx="9753600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effectLst/>
              </a:rPr>
              <a:t>Inspeção e Auditorias</a:t>
            </a:r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mtClean="0">
                <a:effectLst/>
              </a:rPr>
              <a:t>Empresa é responsável pela veracidade dos dados informados na notificação.</a:t>
            </a:r>
          </a:p>
          <a:p>
            <a:pPr algn="just"/>
            <a:r>
              <a:rPr lang="pt-BR" smtClean="0">
                <a:effectLst/>
              </a:rPr>
              <a:t>Os laudos de análise, bem como as validações dos métodos analíticos devem estar disponíveis no momento da inspeção e possíveis auditorias,  conforme dados enviados eletronicamente.</a:t>
            </a:r>
          </a:p>
          <a:p>
            <a:pPr algn="just"/>
            <a:r>
              <a:rPr lang="pt-BR" smtClean="0">
                <a:effectLst/>
              </a:rPr>
              <a:t>Relatório de estabilidade para período superior a 12 meses será auditado.</a:t>
            </a:r>
          </a:p>
          <a:p>
            <a:pPr algn="just"/>
            <a:endParaRPr lang="pt-BR" smtClean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4000" b="1">
                <a:solidFill>
                  <a:schemeClr val="tx2"/>
                </a:solidFill>
                <a:latin typeface="Times New Roman" pitchFamily="18" charset="0"/>
              </a:rPr>
              <a:t>Procedimento eletrônico para notificação de droga vegetal</a:t>
            </a:r>
          </a:p>
        </p:txBody>
      </p:sp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403350" y="1773238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pt-BR" sz="2400"/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sz="2400" b="1">
                <a:latin typeface="Times New Roman" pitchFamily="18" charset="0"/>
              </a:rPr>
              <a:t>1º passo – obter perfil de segurança para gestor da empresa (e-mail e senha):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sz="2400" b="1">
                <a:latin typeface="Times New Roman" pitchFamily="18" charset="0"/>
              </a:rPr>
              <a:t>	</a:t>
            </a:r>
            <a:r>
              <a:rPr lang="pt-BR" sz="2000" b="1">
                <a:latin typeface="Times New Roman" pitchFamily="18" charset="0"/>
                <a:hlinkClick r:id="rId2"/>
              </a:rPr>
              <a:t>https://www9.anvisa.gov.br/recadastramento/Login.asp?SID=909091167</a:t>
            </a:r>
            <a:r>
              <a:rPr lang="pt-BR" sz="2000" b="1">
                <a:latin typeface="Times New Roman" pitchFamily="18" charset="0"/>
              </a:rPr>
              <a:t> </a:t>
            </a:r>
            <a:r>
              <a:rPr lang="pt-BR" sz="2400" b="1">
                <a:latin typeface="Times New Roman" pitchFamily="18" charset="0"/>
              </a:rPr>
              <a:t>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sz="2400" b="1">
                <a:latin typeface="Times New Roman" pitchFamily="18" charset="0"/>
              </a:rPr>
              <a:t>2º passo -  localizar no site da ANVISA o sistema e solicitar a habilitação da empresa para a linha de sólidos: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sz="2400"/>
              <a:t>	</a:t>
            </a:r>
            <a:r>
              <a:rPr lang="pt-BR" sz="2000" b="1">
                <a:latin typeface="Times New Roman" pitchFamily="18" charset="0"/>
                <a:hlinkClick r:id="rId3"/>
              </a:rPr>
              <a:t>https://www9.anvisa.gov.br/peticionamento/sat/MedicamentoSimplificado/acesso.asp</a:t>
            </a:r>
            <a:r>
              <a:rPr lang="pt-BR" sz="2400"/>
              <a:t> 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pt-BR" sz="2400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effectLst/>
              </a:rPr>
              <a:t>Sanções e penalidades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893175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mtClean="0">
                <a:effectLst/>
              </a:rPr>
              <a:t>	Cancelamento de habilitação da empresa (todas as notificações caem no sistema de forma instantânea) ou cancelamento da notificação do produto.</a:t>
            </a:r>
          </a:p>
          <a:p>
            <a:pPr algn="just">
              <a:buFont typeface="Wingdings" pitchFamily="2" charset="2"/>
              <a:buNone/>
            </a:pPr>
            <a:endParaRPr lang="pt-BR" smtClean="0">
              <a:effectLst/>
            </a:endParaRPr>
          </a:p>
          <a:p>
            <a:pPr algn="ctr">
              <a:buFont typeface="Wingdings" pitchFamily="2" charset="2"/>
              <a:buNone/>
            </a:pPr>
            <a:r>
              <a:rPr lang="pt-BR" smtClean="0">
                <a:effectLst/>
              </a:rPr>
              <a:t>	</a:t>
            </a:r>
            <a:r>
              <a:rPr lang="pt-BR" u="sng" smtClean="0">
                <a:effectLst/>
              </a:rPr>
              <a:t>Retirada no mercado sob pena de multa e apreensão</a:t>
            </a:r>
            <a:r>
              <a:rPr lang="pt-BR" smtClean="0">
                <a:effectLst/>
              </a:rPr>
              <a:t>.</a:t>
            </a:r>
          </a:p>
          <a:p>
            <a:pPr algn="ctr">
              <a:buFont typeface="Wingdings" pitchFamily="2" charset="2"/>
              <a:buNone/>
            </a:pPr>
            <a:r>
              <a:rPr lang="pt-BR" smtClean="0">
                <a:effectLst/>
              </a:rPr>
              <a:t>	</a:t>
            </a:r>
          </a:p>
          <a:p>
            <a:pPr algn="ctr">
              <a:buFont typeface="Wingdings" pitchFamily="2" charset="2"/>
              <a:buNone/>
            </a:pPr>
            <a:r>
              <a:rPr lang="pt-BR" u="sng" smtClean="0">
                <a:effectLst/>
              </a:rPr>
              <a:t>Perca do atributo</a:t>
            </a:r>
            <a:r>
              <a:rPr lang="pt-BR" i="1" u="sng" smtClean="0">
                <a:effectLst/>
              </a:rPr>
              <a:t> </a:t>
            </a:r>
            <a:r>
              <a:rPr lang="pt-BR" b="1" i="1" u="sng" smtClean="0">
                <a:effectLst/>
              </a:rPr>
              <a:t>automático </a:t>
            </a:r>
            <a:r>
              <a:rPr lang="pt-BR" i="1" u="sng" smtClean="0">
                <a:effectLst/>
              </a:rPr>
              <a:t> </a:t>
            </a:r>
            <a:r>
              <a:rPr lang="pt-BR" u="sng" smtClean="0">
                <a:effectLst/>
              </a:rPr>
              <a:t>para as concessões.</a:t>
            </a:r>
          </a:p>
          <a:p>
            <a:pPr>
              <a:buFont typeface="Wingdings" pitchFamily="2" charset="2"/>
              <a:buNone/>
            </a:pPr>
            <a:endParaRPr lang="pt-BR" u="sng" smtClean="0">
              <a:effectLst/>
            </a:endParaRPr>
          </a:p>
          <a:p>
            <a:endParaRPr lang="pt-BR" i="1" u="sng" smtClean="0">
              <a:effectLst/>
            </a:endParaRPr>
          </a:p>
        </p:txBody>
      </p:sp>
      <p:sp>
        <p:nvSpPr>
          <p:cNvPr id="37891" name="AutoShape 4"/>
          <p:cNvSpPr>
            <a:spLocks noChangeArrowheads="1"/>
          </p:cNvSpPr>
          <p:nvPr/>
        </p:nvSpPr>
        <p:spPr bwMode="auto">
          <a:xfrm>
            <a:off x="3708400" y="3068638"/>
            <a:ext cx="1008063" cy="7191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schemeClr val="accent2"/>
              </a:solidFill>
            </a:endParaRPr>
          </a:p>
        </p:txBody>
      </p:sp>
      <p:sp>
        <p:nvSpPr>
          <p:cNvPr id="37892" name="AutoShape 5"/>
          <p:cNvSpPr>
            <a:spLocks noChangeArrowheads="1"/>
          </p:cNvSpPr>
          <p:nvPr/>
        </p:nvSpPr>
        <p:spPr bwMode="auto">
          <a:xfrm>
            <a:off x="3708400" y="4292600"/>
            <a:ext cx="1008063" cy="7191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890838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z="3600" smtClean="0">
                <a:effectLst/>
                <a:latin typeface="Times New Roman" pitchFamily="18" charset="0"/>
              </a:rPr>
              <a:t>   Notificação Simplificada de droga vegetal</a:t>
            </a:r>
          </a:p>
          <a:p>
            <a:pPr algn="ctr">
              <a:buFont typeface="Wingdings" pitchFamily="2" charset="2"/>
              <a:buNone/>
            </a:pPr>
            <a:r>
              <a:rPr lang="pt-BR" smtClean="0">
                <a:effectLst/>
              </a:rPr>
              <a:t>				</a:t>
            </a:r>
          </a:p>
          <a:p>
            <a:endParaRPr lang="pt-BR" smtClean="0">
              <a:effectLst/>
            </a:endParaRPr>
          </a:p>
        </p:txBody>
      </p:sp>
      <p:sp>
        <p:nvSpPr>
          <p:cNvPr id="38914" name="AutoShape 6"/>
          <p:cNvSpPr>
            <a:spLocks noChangeArrowheads="1"/>
          </p:cNvSpPr>
          <p:nvPr/>
        </p:nvSpPr>
        <p:spPr bwMode="auto">
          <a:xfrm>
            <a:off x="1619250" y="4292600"/>
            <a:ext cx="4681538" cy="733425"/>
          </a:xfrm>
          <a:prstGeom prst="curvedUpArrow">
            <a:avLst>
              <a:gd name="adj1" fmla="val 202546"/>
              <a:gd name="adj2" fmla="val 247287"/>
              <a:gd name="adj3" fmla="val 37014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915" name="AutoShape 7"/>
          <p:cNvSpPr>
            <a:spLocks noChangeArrowheads="1"/>
          </p:cNvSpPr>
          <p:nvPr/>
        </p:nvSpPr>
        <p:spPr bwMode="auto">
          <a:xfrm>
            <a:off x="1835150" y="692150"/>
            <a:ext cx="4968875" cy="792163"/>
          </a:xfrm>
          <a:prstGeom prst="curvedDownArrow">
            <a:avLst>
              <a:gd name="adj1" fmla="val 186782"/>
              <a:gd name="adj2" fmla="val 250902"/>
              <a:gd name="adj3" fmla="val 74236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4284663" y="1700213"/>
            <a:ext cx="4175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i="1">
                <a:latin typeface="Times New Roman" pitchFamily="18" charset="0"/>
              </a:rPr>
              <a:t>Agilidade processual</a:t>
            </a:r>
          </a:p>
        </p:txBody>
      </p:sp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3779838" y="3573463"/>
            <a:ext cx="4537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i="1">
                <a:latin typeface="Times New Roman" pitchFamily="18" charset="0"/>
              </a:rPr>
              <a:t>Confiança mútua</a:t>
            </a:r>
          </a:p>
        </p:txBody>
      </p:sp>
      <p:pic>
        <p:nvPicPr>
          <p:cNvPr id="38918" name="Picture 12" descr="MM900283031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420938"/>
            <a:ext cx="18716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4400" i="1" smtClean="0">
                <a:solidFill>
                  <a:srgbClr val="33CC33"/>
                </a:solidFill>
                <a:effectLst/>
                <a:latin typeface="Times New Roman" pitchFamily="18" charset="0"/>
              </a:rPr>
              <a:t>Grato pela atenção!!</a:t>
            </a:r>
          </a:p>
          <a:p>
            <a:pPr>
              <a:buFont typeface="Wingdings" pitchFamily="2" charset="2"/>
              <a:buNone/>
            </a:pPr>
            <a:endParaRPr lang="pt-BR" sz="4400" i="1" smtClean="0">
              <a:effectLst/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pt-BR" sz="3600" i="1" smtClean="0">
                <a:effectLst/>
                <a:latin typeface="Times New Roman" pitchFamily="18" charset="0"/>
              </a:rPr>
              <a:t>medicamento.notificado@anvisa.gov.br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noticia_97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765175"/>
            <a:ext cx="29876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Line 5"/>
          <p:cNvSpPr>
            <a:spLocks noChangeShapeType="1"/>
          </p:cNvSpPr>
          <p:nvPr/>
        </p:nvSpPr>
        <p:spPr bwMode="auto">
          <a:xfrm>
            <a:off x="6372225" y="836613"/>
            <a:ext cx="2771775" cy="5256212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83" name="Line 6"/>
          <p:cNvSpPr>
            <a:spLocks noChangeShapeType="1"/>
          </p:cNvSpPr>
          <p:nvPr/>
        </p:nvSpPr>
        <p:spPr bwMode="auto">
          <a:xfrm flipH="1">
            <a:off x="6588125" y="836613"/>
            <a:ext cx="2376488" cy="5184775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0" y="1773238"/>
            <a:ext cx="615632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t-BR" sz="2800" i="1">
                <a:latin typeface="Times New Roman" pitchFamily="18" charset="0"/>
              </a:rPr>
              <a:t>Procedimento inteiramente eletrônico.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t-BR" sz="2800" i="1">
                <a:latin typeface="Times New Roman" pitchFamily="18" charset="0"/>
              </a:rPr>
              <a:t>Etapa prévia à notificação do produto.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t-BR" sz="2800" i="1">
                <a:latin typeface="Times New Roman" pitchFamily="18" charset="0"/>
              </a:rPr>
              <a:t>Somente após o aceite da mesma, a empresa terá acesso ao ambiente de notificação.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t-BR" sz="2800" i="1">
                <a:latin typeface="Times New Roman" pitchFamily="18" charset="0"/>
              </a:rPr>
              <a:t>Tempo médio de análise: 4 dias úteis.</a:t>
            </a: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-396875" y="188913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4400" b="1">
                <a:solidFill>
                  <a:schemeClr val="tx2"/>
                </a:solidFill>
                <a:latin typeface="Times New Roman" pitchFamily="18" charset="0"/>
              </a:rPr>
              <a:t>Habilitação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8788"/>
            <a:ext cx="9285288" cy="784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Line 5"/>
          <p:cNvSpPr>
            <a:spLocks noChangeShapeType="1"/>
          </p:cNvSpPr>
          <p:nvPr/>
        </p:nvSpPr>
        <p:spPr bwMode="auto">
          <a:xfrm flipH="1">
            <a:off x="4427538" y="1268413"/>
            <a:ext cx="1296987" cy="1871662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1507" name="Line 6"/>
          <p:cNvSpPr>
            <a:spLocks noChangeShapeType="1"/>
          </p:cNvSpPr>
          <p:nvPr/>
        </p:nvSpPr>
        <p:spPr bwMode="auto">
          <a:xfrm flipH="1">
            <a:off x="468313" y="836613"/>
            <a:ext cx="2519362" cy="252095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827088" y="3068638"/>
            <a:ext cx="1728787" cy="1800225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4297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Line 5"/>
          <p:cNvSpPr>
            <a:spLocks noChangeShapeType="1"/>
          </p:cNvSpPr>
          <p:nvPr/>
        </p:nvSpPr>
        <p:spPr bwMode="auto">
          <a:xfrm flipH="1">
            <a:off x="900113" y="1844675"/>
            <a:ext cx="2232025" cy="12954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468313" y="1341438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t-BR" sz="3200"/>
              <a:t>1º passo – selecionar categoria do produto para notificação: </a:t>
            </a:r>
            <a:r>
              <a:rPr lang="pt-BR" sz="3200" b="1" u="sng">
                <a:solidFill>
                  <a:srgbClr val="33CC33"/>
                </a:solidFill>
              </a:rPr>
              <a:t>droga vegetal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pt-BR" sz="3200"/>
              <a:t>2º passo – descrever características do produto.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ü"/>
            </a:pPr>
            <a:r>
              <a:rPr lang="pt-BR" sz="2800" i="1"/>
              <a:t>Espécie vegetal e nome popular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ü"/>
            </a:pPr>
            <a:r>
              <a:rPr lang="pt-BR" sz="2800" i="1"/>
              <a:t>Produção (própria, terceirazada ou outro local de fabrico).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ü"/>
            </a:pPr>
            <a:r>
              <a:rPr lang="pt-BR" sz="2800" i="1"/>
              <a:t>Diferentes acondicionamentos para o produto ( primário ou primário e secundário)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ü"/>
            </a:pPr>
            <a:r>
              <a:rPr lang="pt-BR" sz="2800" i="1"/>
              <a:t>Estabilidade  (validade &gt; 12 meses, conforme RE nº 01/06)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ü"/>
            </a:pPr>
            <a:endParaRPr lang="pt-BR" sz="2800" i="1"/>
          </a:p>
          <a:p>
            <a:pPr marL="342900" indent="-342900" algn="just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pt-BR" sz="3200"/>
          </a:p>
        </p:txBody>
      </p:sp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755650" y="26035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4400" b="1">
                <a:solidFill>
                  <a:schemeClr val="tx2"/>
                </a:solidFill>
              </a:rPr>
              <a:t>Notificação (</a:t>
            </a:r>
            <a:r>
              <a:rPr lang="pt-BR" sz="4400" b="1" i="1">
                <a:solidFill>
                  <a:schemeClr val="tx2"/>
                </a:solidFill>
              </a:rPr>
              <a:t>on line</a:t>
            </a:r>
            <a:r>
              <a:rPr lang="pt-BR" sz="4400" b="1">
                <a:solidFill>
                  <a:schemeClr val="tx2"/>
                </a:solidFill>
              </a:rPr>
              <a:t>)</a:t>
            </a:r>
            <a:endParaRPr lang="pt-BR" sz="44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9324975" cy="717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4578" name="Line 6"/>
          <p:cNvSpPr>
            <a:spLocks noChangeShapeType="1"/>
          </p:cNvSpPr>
          <p:nvPr/>
        </p:nvSpPr>
        <p:spPr bwMode="auto">
          <a:xfrm flipH="1">
            <a:off x="1331913" y="1484313"/>
            <a:ext cx="1944687" cy="15113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579" name="Line 7"/>
          <p:cNvSpPr>
            <a:spLocks noChangeShapeType="1"/>
          </p:cNvSpPr>
          <p:nvPr/>
        </p:nvSpPr>
        <p:spPr bwMode="auto">
          <a:xfrm flipH="1">
            <a:off x="5867400" y="1700213"/>
            <a:ext cx="1511300" cy="1655762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612313" cy="7259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5602" name="Line 5"/>
          <p:cNvSpPr>
            <a:spLocks noChangeShapeType="1"/>
          </p:cNvSpPr>
          <p:nvPr/>
        </p:nvSpPr>
        <p:spPr bwMode="auto">
          <a:xfrm flipH="1">
            <a:off x="4211638" y="1628775"/>
            <a:ext cx="647700" cy="720725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603" name="Line 6"/>
          <p:cNvSpPr>
            <a:spLocks noChangeShapeType="1"/>
          </p:cNvSpPr>
          <p:nvPr/>
        </p:nvSpPr>
        <p:spPr bwMode="auto">
          <a:xfrm flipH="1">
            <a:off x="6804025" y="3213100"/>
            <a:ext cx="503238" cy="79375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604" name="Line 7"/>
          <p:cNvSpPr>
            <a:spLocks noChangeShapeType="1"/>
          </p:cNvSpPr>
          <p:nvPr/>
        </p:nvSpPr>
        <p:spPr bwMode="auto">
          <a:xfrm flipV="1">
            <a:off x="5148263" y="3933825"/>
            <a:ext cx="433387" cy="287338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>
            <a:off x="5148263" y="3933825"/>
            <a:ext cx="288925" cy="287338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606" name="Line 9"/>
          <p:cNvSpPr>
            <a:spLocks noChangeShapeType="1"/>
          </p:cNvSpPr>
          <p:nvPr/>
        </p:nvSpPr>
        <p:spPr bwMode="auto">
          <a:xfrm>
            <a:off x="5003800" y="4724400"/>
            <a:ext cx="433388" cy="287338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 flipH="1">
            <a:off x="5003800" y="4724400"/>
            <a:ext cx="431800" cy="2159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6626" name="Line 5"/>
          <p:cNvSpPr>
            <a:spLocks noChangeShapeType="1"/>
          </p:cNvSpPr>
          <p:nvPr/>
        </p:nvSpPr>
        <p:spPr bwMode="auto">
          <a:xfrm flipH="1">
            <a:off x="6948488" y="3429000"/>
            <a:ext cx="1370012" cy="10795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6627" name="Line 6"/>
          <p:cNvSpPr>
            <a:spLocks noChangeShapeType="1"/>
          </p:cNvSpPr>
          <p:nvPr/>
        </p:nvSpPr>
        <p:spPr bwMode="auto">
          <a:xfrm flipH="1">
            <a:off x="5435600" y="3429000"/>
            <a:ext cx="863600" cy="792163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6628" name="Line 7"/>
          <p:cNvSpPr>
            <a:spLocks noChangeShapeType="1"/>
          </p:cNvSpPr>
          <p:nvPr/>
        </p:nvSpPr>
        <p:spPr bwMode="auto">
          <a:xfrm flipH="1">
            <a:off x="5364163" y="4149725"/>
            <a:ext cx="1008062" cy="8636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 flipH="1">
            <a:off x="8243888" y="4581525"/>
            <a:ext cx="900112" cy="792163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6630" name="Line 9"/>
          <p:cNvSpPr>
            <a:spLocks noChangeShapeType="1"/>
          </p:cNvSpPr>
          <p:nvPr/>
        </p:nvSpPr>
        <p:spPr bwMode="auto">
          <a:xfrm flipH="1">
            <a:off x="2627313" y="5445125"/>
            <a:ext cx="792162" cy="4318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uxo">
  <a:themeElements>
    <a:clrScheme name="Flux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xo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lux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x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x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1715</TotalTime>
  <Words>348</Words>
  <Application>Microsoft Office PowerPoint</Application>
  <PresentationFormat>Apresentação na tela (4:3)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Modelo de design</vt:lpstr>
      </vt:variant>
      <vt:variant>
        <vt:i4>15</vt:i4>
      </vt:variant>
      <vt:variant>
        <vt:lpstr>Títulos de slides</vt:lpstr>
      </vt:variant>
      <vt:variant>
        <vt:i4>22</vt:i4>
      </vt:variant>
    </vt:vector>
  </HeadingPairs>
  <TitlesOfParts>
    <vt:vector size="42" baseType="lpstr">
      <vt:lpstr>Garamond</vt:lpstr>
      <vt:lpstr>Arial</vt:lpstr>
      <vt:lpstr>Wingdings</vt:lpstr>
      <vt:lpstr>Berlin Sans FB</vt:lpstr>
      <vt:lpstr>Times New Roman</vt:lpstr>
      <vt:lpstr>Fluxo</vt:lpstr>
      <vt:lpstr>Fluxo</vt:lpstr>
      <vt:lpstr>Fluxo</vt:lpstr>
      <vt:lpstr>Fluxo</vt:lpstr>
      <vt:lpstr>Fluxo</vt:lpstr>
      <vt:lpstr>Fluxo</vt:lpstr>
      <vt:lpstr>Fluxo</vt:lpstr>
      <vt:lpstr>Fluxo</vt:lpstr>
      <vt:lpstr>Fluxo</vt:lpstr>
      <vt:lpstr>Fluxo</vt:lpstr>
      <vt:lpstr>Fluxo</vt:lpstr>
      <vt:lpstr>Fluxo</vt:lpstr>
      <vt:lpstr>Fluxo</vt:lpstr>
      <vt:lpstr>Fluxo</vt:lpstr>
      <vt:lpstr>Fluxo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Controle de Qualidade</vt:lpstr>
      <vt:lpstr>Slide 12</vt:lpstr>
      <vt:lpstr>Slide 13</vt:lpstr>
      <vt:lpstr>Slide 14</vt:lpstr>
      <vt:lpstr>Controle de qualidade</vt:lpstr>
      <vt:lpstr>Slide 16</vt:lpstr>
      <vt:lpstr>Declaração</vt:lpstr>
      <vt:lpstr>Slide 18</vt:lpstr>
      <vt:lpstr>Inspeção e Auditorias</vt:lpstr>
      <vt:lpstr>Sanções e penalidades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Informações sobre registro e notificação de medicamentos fitoterápicos, dinamizados, específicos e notificados</dc:title>
  <dc:creator>Cecilia.Carvalho</dc:creator>
  <cp:lastModifiedBy>leandro.viana</cp:lastModifiedBy>
  <cp:revision>130</cp:revision>
  <dcterms:created xsi:type="dcterms:W3CDTF">2007-07-18T14:16:34Z</dcterms:created>
  <dcterms:modified xsi:type="dcterms:W3CDTF">2010-05-28T18:41:34Z</dcterms:modified>
</cp:coreProperties>
</file>