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6"/>
  </p:notesMasterIdLst>
  <p:sldIdLst>
    <p:sldId id="256" r:id="rId2"/>
    <p:sldId id="286" r:id="rId3"/>
    <p:sldId id="287" r:id="rId4"/>
    <p:sldId id="288" r:id="rId5"/>
    <p:sldId id="289" r:id="rId6"/>
    <p:sldId id="265" r:id="rId7"/>
    <p:sldId id="266" r:id="rId8"/>
    <p:sldId id="290" r:id="rId9"/>
    <p:sldId id="268" r:id="rId10"/>
    <p:sldId id="276" r:id="rId11"/>
    <p:sldId id="269" r:id="rId12"/>
    <p:sldId id="285" r:id="rId13"/>
    <p:sldId id="280" r:id="rId14"/>
    <p:sldId id="277" r:id="rId15"/>
    <p:sldId id="278" r:id="rId16"/>
    <p:sldId id="281" r:id="rId17"/>
    <p:sldId id="270" r:id="rId18"/>
    <p:sldId id="271" r:id="rId19"/>
    <p:sldId id="274" r:id="rId20"/>
    <p:sldId id="275" r:id="rId21"/>
    <p:sldId id="282" r:id="rId22"/>
    <p:sldId id="283" r:id="rId23"/>
    <p:sldId id="284" r:id="rId24"/>
    <p:sldId id="272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9900"/>
    <a:srgbClr val="4D4DFF"/>
    <a:srgbClr val="0098E4"/>
    <a:srgbClr val="66CCFF"/>
    <a:srgbClr val="0000FF"/>
    <a:srgbClr val="FFFF00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60" autoAdjust="0"/>
    <p:restoredTop sz="94723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Clique para editar os estilos do texto mestre</a:t>
            </a:r>
          </a:p>
          <a:p>
            <a:pPr lvl="1"/>
            <a:r>
              <a:rPr lang="en-US" noProof="0" smtClean="0"/>
              <a:t>Segundo nível</a:t>
            </a:r>
          </a:p>
          <a:p>
            <a:pPr lvl="2"/>
            <a:r>
              <a:rPr lang="en-US" noProof="0" smtClean="0"/>
              <a:t>Terceiro nível</a:t>
            </a:r>
          </a:p>
          <a:p>
            <a:pPr lvl="3"/>
            <a:r>
              <a:rPr lang="en-US" noProof="0" smtClean="0"/>
              <a:t>Quarto nível</a:t>
            </a:r>
          </a:p>
          <a:p>
            <a:pPr lvl="4"/>
            <a:r>
              <a:rPr lang="en-US" noProof="0" smtClean="0"/>
              <a:t>Quinto nível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C299764-5247-4905-89E7-36597876B70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  <p:sp>
        <p:nvSpPr>
          <p:cNvPr id="22532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6AF8BF-D00E-4A04-9509-EC8B43963E36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pt-BR" noProof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8000"/>
            </a:gs>
            <a:gs pos="100000">
              <a:srgbClr val="00D66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Rectangle 30"/>
          <p:cNvSpPr>
            <a:spLocks noChangeArrowheads="1"/>
          </p:cNvSpPr>
          <p:nvPr userDrawn="1"/>
        </p:nvSpPr>
        <p:spPr bwMode="auto">
          <a:xfrm>
            <a:off x="0" y="6096000"/>
            <a:ext cx="9144000" cy="762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055" name="Text Box 31"/>
          <p:cNvSpPr txBox="1">
            <a:spLocks noChangeArrowheads="1"/>
          </p:cNvSpPr>
          <p:nvPr userDrawn="1"/>
        </p:nvSpPr>
        <p:spPr bwMode="auto">
          <a:xfrm>
            <a:off x="762000" y="6216650"/>
            <a:ext cx="1981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pt-BR" sz="1300" b="1">
                <a:solidFill>
                  <a:srgbClr val="000099"/>
                </a:solidFill>
                <a:latin typeface="Arial" charset="0"/>
              </a:rPr>
              <a:t>Agência Nacional</a:t>
            </a:r>
          </a:p>
          <a:p>
            <a:pPr>
              <a:defRPr/>
            </a:pPr>
            <a:r>
              <a:rPr lang="pt-BR" sz="1300" b="1">
                <a:solidFill>
                  <a:srgbClr val="000099"/>
                </a:solidFill>
                <a:latin typeface="Arial" charset="0"/>
              </a:rPr>
              <a:t>de Vigilância Sanitária</a:t>
            </a:r>
            <a:endParaRPr lang="pt-BR" sz="1100">
              <a:solidFill>
                <a:schemeClr val="bg2"/>
              </a:solidFill>
              <a:latin typeface="Arial" charset="0"/>
            </a:endParaRPr>
          </a:p>
        </p:txBody>
      </p:sp>
      <p:pic>
        <p:nvPicPr>
          <p:cNvPr id="1028" name="Picture 32" descr="logo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76200" y="6172200"/>
            <a:ext cx="76200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7" name="Line 33"/>
          <p:cNvSpPr>
            <a:spLocks noChangeShapeType="1"/>
          </p:cNvSpPr>
          <p:nvPr userDrawn="1"/>
        </p:nvSpPr>
        <p:spPr bwMode="auto">
          <a:xfrm>
            <a:off x="2743200" y="6477000"/>
            <a:ext cx="6172200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058" name="Text Box 34"/>
          <p:cNvSpPr txBox="1">
            <a:spLocks noChangeArrowheads="1"/>
          </p:cNvSpPr>
          <p:nvPr userDrawn="1"/>
        </p:nvSpPr>
        <p:spPr bwMode="auto">
          <a:xfrm>
            <a:off x="6705600" y="6477000"/>
            <a:ext cx="2286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pt-BR" sz="1600" b="1">
                <a:solidFill>
                  <a:srgbClr val="000099"/>
                </a:solidFill>
                <a:latin typeface="Arial" charset="0"/>
              </a:rPr>
              <a:t>www.anvisa.gov.br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600" dirty="0" smtClean="0">
                <a:solidFill>
                  <a:schemeClr val="bg1"/>
                </a:solidFill>
                <a:latin typeface="Arial" charset="0"/>
              </a:rPr>
              <a:t/>
            </a:r>
            <a:br>
              <a:rPr lang="pt-BR" sz="3600" dirty="0" smtClean="0">
                <a:solidFill>
                  <a:schemeClr val="bg1"/>
                </a:solidFill>
                <a:latin typeface="Arial" charset="0"/>
              </a:rPr>
            </a:br>
            <a:r>
              <a:rPr lang="pt-BR" sz="3600" dirty="0" smtClean="0">
                <a:solidFill>
                  <a:schemeClr val="bg1"/>
                </a:solidFill>
                <a:latin typeface="Arial" charset="0"/>
              </a:rPr>
              <a:t>BOAS PRÁTICAS DE FABRICAÇÃO DE MEDICAMENTOS FITOTERÁPICOS</a:t>
            </a:r>
            <a:r>
              <a:rPr lang="pt-BR" sz="3600" dirty="0" smtClean="0">
                <a:solidFill>
                  <a:srgbClr val="003399"/>
                </a:solidFill>
                <a:latin typeface="Arial" charset="0"/>
              </a:rPr>
              <a:t/>
            </a:r>
            <a:br>
              <a:rPr lang="pt-BR" sz="3600" dirty="0" smtClean="0">
                <a:solidFill>
                  <a:srgbClr val="003399"/>
                </a:solidFill>
                <a:latin typeface="Arial" charset="0"/>
              </a:rPr>
            </a:br>
            <a:endParaRPr lang="pt-BR" sz="3600" dirty="0" smtClean="0">
              <a:solidFill>
                <a:srgbClr val="66CCFF"/>
              </a:solidFill>
              <a:latin typeface="Arial" charset="0"/>
            </a:endParaRPr>
          </a:p>
        </p:txBody>
      </p:sp>
      <p:sp>
        <p:nvSpPr>
          <p:cNvPr id="2051" name="Text Box 16"/>
          <p:cNvSpPr txBox="1">
            <a:spLocks noChangeArrowheads="1"/>
          </p:cNvSpPr>
          <p:nvPr/>
        </p:nvSpPr>
        <p:spPr bwMode="auto">
          <a:xfrm>
            <a:off x="3492500" y="3068638"/>
            <a:ext cx="4649788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pt-BR" sz="1600" dirty="0">
              <a:solidFill>
                <a:schemeClr val="bg1"/>
              </a:solidFill>
              <a:latin typeface="Verdana" pitchFamily="34" charset="0"/>
            </a:endParaRPr>
          </a:p>
          <a:p>
            <a:pPr algn="ctr">
              <a:spcBef>
                <a:spcPct val="50000"/>
              </a:spcBef>
            </a:pPr>
            <a:endParaRPr lang="pt-BR" sz="1600" dirty="0">
              <a:solidFill>
                <a:schemeClr val="bg1"/>
              </a:solidFill>
              <a:latin typeface="Verdana" pitchFamily="34" charset="0"/>
            </a:endParaRPr>
          </a:p>
          <a:p>
            <a:pPr algn="ctr">
              <a:spcBef>
                <a:spcPct val="50000"/>
              </a:spcBef>
            </a:pPr>
            <a:endParaRPr lang="pt-BR" sz="1600" dirty="0">
              <a:solidFill>
                <a:schemeClr val="bg1"/>
              </a:solidFill>
              <a:latin typeface="Verdana" pitchFamily="34" charset="0"/>
            </a:endParaRPr>
          </a:p>
          <a:p>
            <a:pPr algn="ctr">
              <a:spcBef>
                <a:spcPct val="50000"/>
              </a:spcBef>
            </a:pPr>
            <a:endParaRPr lang="pt-BR" sz="1600" dirty="0">
              <a:solidFill>
                <a:schemeClr val="bg1"/>
              </a:solidFill>
              <a:latin typeface="Verdana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pt-BR" sz="1600" dirty="0" smtClean="0">
                <a:solidFill>
                  <a:schemeClr val="bg1"/>
                </a:solidFill>
                <a:latin typeface="Verdana" pitchFamily="34" charset="0"/>
              </a:rPr>
              <a:t>Maria Lúcia de Sousa</a:t>
            </a:r>
            <a:endParaRPr lang="pt-BR" sz="1600" dirty="0">
              <a:solidFill>
                <a:schemeClr val="bg1"/>
              </a:solidFill>
              <a:latin typeface="Verdana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pt-BR" sz="1600" dirty="0" smtClean="0">
                <a:solidFill>
                  <a:schemeClr val="bg1"/>
                </a:solidFill>
                <a:latin typeface="Verdana" pitchFamily="34" charset="0"/>
              </a:rPr>
              <a:t>GIMEP/GGIMP/ANVISA</a:t>
            </a:r>
          </a:p>
          <a:p>
            <a:pPr algn="ctr">
              <a:spcBef>
                <a:spcPct val="50000"/>
              </a:spcBef>
            </a:pPr>
            <a:endParaRPr lang="pt-BR" sz="1600" dirty="0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00438"/>
            <a:ext cx="3786188" cy="2632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Grp="1"/>
          </p:cNvSpPr>
          <p:nvPr>
            <p:ph type="ctrTitle"/>
          </p:nvPr>
        </p:nvSpPr>
        <p:spPr bwMode="auto">
          <a:xfrm>
            <a:off x="685800" y="285750"/>
            <a:ext cx="7772400" cy="135731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>
                <a:solidFill>
                  <a:schemeClr val="bg1"/>
                </a:solidFill>
              </a:rPr>
              <a:t>Anexo VI </a:t>
            </a:r>
          </a:p>
        </p:txBody>
      </p:sp>
      <p:sp>
        <p:nvSpPr>
          <p:cNvPr id="6147" name="Subtítulo 2"/>
          <p:cNvSpPr>
            <a:spLocks noGrp="1"/>
          </p:cNvSpPr>
          <p:nvPr>
            <p:ph type="subTitle" idx="1"/>
          </p:nvPr>
        </p:nvSpPr>
        <p:spPr bwMode="auto">
          <a:xfrm>
            <a:off x="357188" y="1357313"/>
            <a:ext cx="8429625" cy="428148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t-BR" sz="2000" b="1" smtClean="0">
                <a:solidFill>
                  <a:schemeClr val="bg1"/>
                </a:solidFill>
                <a:latin typeface="Verdana" pitchFamily="34" charset="0"/>
              </a:rPr>
              <a:t>Treinamento </a:t>
            </a:r>
          </a:p>
          <a:p>
            <a:pPr algn="just" eaLnBrk="1" hangingPunct="1"/>
            <a:r>
              <a:rPr lang="pt-BR" sz="2000" smtClean="0">
                <a:solidFill>
                  <a:schemeClr val="bg1"/>
                </a:solidFill>
                <a:latin typeface="Verdana" pitchFamily="34" charset="0"/>
              </a:rPr>
              <a:t>7.1   Todo pessoal envolvido na fabricação deve ter treinamento adequado e periódico em Boas Práticas de Fabricação e em áreas de conhecimento específico, apropriadas a medicamentos fitoterápicos e plantas medicinais.</a:t>
            </a:r>
          </a:p>
          <a:p>
            <a:pPr eaLnBrk="1" hangingPunct="1"/>
            <a:endParaRPr lang="pt-BR" sz="2000" b="1" smtClean="0">
              <a:solidFill>
                <a:schemeClr val="bg1"/>
              </a:solidFill>
              <a:latin typeface="Verdana" pitchFamily="34" charset="0"/>
            </a:endParaRPr>
          </a:p>
          <a:p>
            <a:pPr eaLnBrk="1" hangingPunct="1"/>
            <a:r>
              <a:rPr lang="pt-BR" sz="2000" b="1" smtClean="0">
                <a:solidFill>
                  <a:schemeClr val="bg1"/>
                </a:solidFill>
                <a:latin typeface="Verdana" pitchFamily="34" charset="0"/>
              </a:rPr>
              <a:t>Higiene pessoal </a:t>
            </a:r>
          </a:p>
          <a:p>
            <a:pPr algn="just"/>
            <a:r>
              <a:rPr lang="pt-BR" sz="2000" smtClean="0">
                <a:solidFill>
                  <a:schemeClr val="bg1"/>
                </a:solidFill>
                <a:latin typeface="Verdana" pitchFamily="34" charset="0"/>
              </a:rPr>
              <a:t>8.1  Todo pessoal envolvido na fabricação deve ser treinado em Boas Práticas de Higiene pessoal, bem como ser protegido do contato com matérias-primas vegetais potencialmente alergênicas, por meio de roupa e equipamento de proteção individual adequados. </a:t>
            </a:r>
          </a:p>
          <a:p>
            <a:endParaRPr lang="pt-B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200" b="1" smtClean="0">
                <a:solidFill>
                  <a:schemeClr val="bg1"/>
                </a:solidFill>
                <a:latin typeface="Verdana" pitchFamily="34" charset="0"/>
              </a:rPr>
              <a:t>Anexo VI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25538"/>
            <a:ext cx="8229600" cy="50006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sz="18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eaLnBrk="1" hangingPunct="1"/>
            <a:endParaRPr lang="pt-BR" sz="18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eaLnBrk="1" hangingPunct="1"/>
            <a:endParaRPr lang="pt-BR" sz="18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eaLnBrk="1" hangingPunct="1">
              <a:buFontTx/>
              <a:buNone/>
            </a:pPr>
            <a:r>
              <a:rPr lang="pt-BR" sz="2400" b="1" dirty="0" smtClean="0">
                <a:solidFill>
                  <a:schemeClr val="bg1"/>
                </a:solidFill>
                <a:latin typeface="Verdana" pitchFamily="34" charset="0"/>
              </a:rPr>
              <a:t>Equipamentos </a:t>
            </a:r>
          </a:p>
          <a:p>
            <a:pPr eaLnBrk="1" hangingPunct="1">
              <a:buFontTx/>
              <a:buNone/>
            </a:pPr>
            <a:endParaRPr lang="pt-BR" sz="24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just" eaLnBrk="1" hangingPunct="1">
              <a:buFontTx/>
              <a:buNone/>
            </a:pPr>
            <a:r>
              <a:rPr lang="pt-BR" sz="2400" dirty="0" smtClean="0">
                <a:solidFill>
                  <a:schemeClr val="bg1"/>
                </a:solidFill>
                <a:latin typeface="Verdana" pitchFamily="34" charset="0"/>
              </a:rPr>
              <a:t>9.1 Os equipamentos devem ser higienizados através de procedimentos específicos de limpeza adequados ao processo e devidamente validados, a fim de evitar contaminação.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>
                <a:solidFill>
                  <a:schemeClr val="bg1"/>
                </a:solidFill>
              </a:rPr>
              <a:t>Anexo VI</a:t>
            </a:r>
          </a:p>
        </p:txBody>
      </p:sp>
      <p:sp>
        <p:nvSpPr>
          <p:cNvPr id="8195" name="Retângulo 3"/>
          <p:cNvSpPr>
            <a:spLocks noChangeArrowheads="1"/>
          </p:cNvSpPr>
          <p:nvPr/>
        </p:nvSpPr>
        <p:spPr bwMode="auto">
          <a:xfrm>
            <a:off x="1000125" y="1285875"/>
            <a:ext cx="7572375" cy="507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/>
            <a:r>
              <a:rPr lang="pt-BR" b="1" dirty="0">
                <a:solidFill>
                  <a:schemeClr val="bg1"/>
                </a:solidFill>
                <a:latin typeface="Verdana" pitchFamily="34" charset="0"/>
              </a:rPr>
              <a:t>Padrões de Referência </a:t>
            </a:r>
          </a:p>
          <a:p>
            <a:pPr algn="just" eaLnBrk="1" hangingPunct="1"/>
            <a:endParaRPr lang="pt-BR" dirty="0">
              <a:solidFill>
                <a:schemeClr val="bg1"/>
              </a:solidFill>
              <a:latin typeface="Verdana" pitchFamily="34" charset="0"/>
            </a:endParaRPr>
          </a:p>
          <a:p>
            <a:pPr algn="just"/>
            <a:r>
              <a:rPr lang="pt-BR" sz="2800" dirty="0" smtClean="0">
                <a:solidFill>
                  <a:schemeClr val="bg1"/>
                </a:solidFill>
                <a:latin typeface="Verdana" pitchFamily="34" charset="0"/>
              </a:rPr>
              <a:t>Substâncias </a:t>
            </a:r>
            <a:r>
              <a:rPr lang="pt-BR" sz="2800" dirty="0">
                <a:solidFill>
                  <a:schemeClr val="bg1"/>
                </a:solidFill>
                <a:latin typeface="Verdana" pitchFamily="34" charset="0"/>
              </a:rPr>
              <a:t>químicas certificadas pela FB ou outros códigos autorizados pela RDC 37/09.</a:t>
            </a:r>
          </a:p>
          <a:p>
            <a:pPr algn="just"/>
            <a:endParaRPr lang="pt-BR" sz="2800" dirty="0">
              <a:solidFill>
                <a:schemeClr val="bg1"/>
              </a:solidFill>
              <a:latin typeface="Verdana" pitchFamily="34" charset="0"/>
            </a:endParaRPr>
          </a:p>
          <a:p>
            <a:pPr algn="just"/>
            <a:r>
              <a:rPr lang="pt-BR" sz="2800" dirty="0">
                <a:solidFill>
                  <a:schemeClr val="bg1"/>
                </a:solidFill>
                <a:latin typeface="Verdana" pitchFamily="34" charset="0"/>
              </a:rPr>
              <a:t>Na inexistência  de substâncias químicas  de referência  certificadas  será admitido o uso de padrões de trabalho, desde que devidamente caracterizados.</a:t>
            </a:r>
          </a:p>
          <a:p>
            <a:pPr algn="just"/>
            <a:endParaRPr lang="pt-BR" sz="2800" dirty="0">
              <a:solidFill>
                <a:schemeClr val="bg1"/>
              </a:solidFill>
              <a:latin typeface="Verdana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>
                <a:solidFill>
                  <a:schemeClr val="bg1"/>
                </a:solidFill>
              </a:rPr>
              <a:t>Anexo VI</a:t>
            </a:r>
          </a:p>
        </p:txBody>
      </p:sp>
      <p:sp>
        <p:nvSpPr>
          <p:cNvPr id="9219" name="Retângulo 3"/>
          <p:cNvSpPr>
            <a:spLocks noChangeArrowheads="1"/>
          </p:cNvSpPr>
          <p:nvPr/>
        </p:nvSpPr>
        <p:spPr bwMode="auto">
          <a:xfrm>
            <a:off x="1000125" y="1285875"/>
            <a:ext cx="7572375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b="1" dirty="0">
                <a:solidFill>
                  <a:schemeClr val="bg1"/>
                </a:solidFill>
                <a:latin typeface="Verdana" pitchFamily="34" charset="0"/>
              </a:rPr>
              <a:t>Padrões de Referência caracterizados</a:t>
            </a:r>
          </a:p>
          <a:p>
            <a:pPr eaLnBrk="1" hangingPunct="1"/>
            <a:endParaRPr lang="pt-BR" dirty="0">
              <a:solidFill>
                <a:schemeClr val="bg1"/>
              </a:solidFill>
              <a:latin typeface="Verdana" pitchFamily="34" charset="0"/>
            </a:endParaRPr>
          </a:p>
          <a:p>
            <a:endParaRPr lang="pt-BR" dirty="0">
              <a:solidFill>
                <a:schemeClr val="bg1"/>
              </a:solidFill>
              <a:latin typeface="Verdana" pitchFamily="34" charset="0"/>
            </a:endParaRPr>
          </a:p>
          <a:p>
            <a:pPr algn="just"/>
            <a:r>
              <a:rPr lang="pt-BR" dirty="0">
                <a:solidFill>
                  <a:schemeClr val="bg1"/>
                </a:solidFill>
                <a:latin typeface="Verdana" pitchFamily="34" charset="0"/>
              </a:rPr>
              <a:t>10.2 Para os padrões de </a:t>
            </a:r>
            <a:r>
              <a:rPr lang="pt-BR" dirty="0" smtClean="0">
                <a:solidFill>
                  <a:schemeClr val="bg1"/>
                </a:solidFill>
                <a:latin typeface="Verdana" pitchFamily="34" charset="0"/>
              </a:rPr>
              <a:t>referência </a:t>
            </a:r>
            <a:r>
              <a:rPr lang="pt-BR" dirty="0">
                <a:solidFill>
                  <a:schemeClr val="bg1"/>
                </a:solidFill>
                <a:latin typeface="Verdana" pitchFamily="34" charset="0"/>
              </a:rPr>
              <a:t>caracterizados deve-se apresentar laudo de análise completo de identificação, incluindo RMN, Espectrometria de massas de alta resolução, </a:t>
            </a:r>
            <a:r>
              <a:rPr lang="pt-BR" dirty="0" smtClean="0">
                <a:solidFill>
                  <a:schemeClr val="bg1"/>
                </a:solidFill>
                <a:latin typeface="Verdana" pitchFamily="34" charset="0"/>
              </a:rPr>
              <a:t>espectrometria </a:t>
            </a:r>
            <a:r>
              <a:rPr lang="pt-BR" dirty="0">
                <a:solidFill>
                  <a:schemeClr val="bg1"/>
                </a:solidFill>
                <a:latin typeface="Verdana" pitchFamily="34" charset="0"/>
              </a:rPr>
              <a:t>no infravermelho, </a:t>
            </a:r>
            <a:r>
              <a:rPr lang="pt-BR" dirty="0" smtClean="0">
                <a:solidFill>
                  <a:schemeClr val="bg1"/>
                </a:solidFill>
                <a:latin typeface="Verdana" pitchFamily="34" charset="0"/>
              </a:rPr>
              <a:t>ponto </a:t>
            </a:r>
            <a:r>
              <a:rPr lang="pt-BR" dirty="0">
                <a:solidFill>
                  <a:schemeClr val="bg1"/>
                </a:solidFill>
                <a:latin typeface="Verdana" pitchFamily="34" charset="0"/>
              </a:rPr>
              <a:t>de fusão e </a:t>
            </a:r>
            <a:r>
              <a:rPr lang="pt-BR" dirty="0" smtClean="0">
                <a:solidFill>
                  <a:schemeClr val="bg1"/>
                </a:solidFill>
                <a:latin typeface="Verdana" pitchFamily="34" charset="0"/>
              </a:rPr>
              <a:t>cromatografia líquida </a:t>
            </a:r>
            <a:r>
              <a:rPr lang="pt-BR" dirty="0">
                <a:solidFill>
                  <a:schemeClr val="bg1"/>
                </a:solidFill>
                <a:latin typeface="Verdana" pitchFamily="34" charset="0"/>
              </a:rPr>
              <a:t>de alta eficiência  (espectro de absorção). </a:t>
            </a:r>
          </a:p>
          <a:p>
            <a:pPr algn="just"/>
            <a:endParaRPr lang="pt-BR" sz="1800" dirty="0">
              <a:solidFill>
                <a:schemeClr val="bg1"/>
              </a:solidFill>
              <a:latin typeface="Verdana" pitchFamily="34" charset="0"/>
            </a:endParaRPr>
          </a:p>
          <a:p>
            <a:pPr algn="just"/>
            <a:endParaRPr lang="pt-BR" sz="1800" dirty="0">
              <a:solidFill>
                <a:schemeClr val="bg1"/>
              </a:solidFill>
              <a:latin typeface="Verdana" pitchFamily="34" charset="0"/>
            </a:endParaRPr>
          </a:p>
          <a:p>
            <a:pPr algn="just"/>
            <a:r>
              <a:rPr lang="pt-BR" sz="1800" b="1" dirty="0">
                <a:solidFill>
                  <a:schemeClr val="bg1"/>
                </a:solidFill>
                <a:latin typeface="Verdana" pitchFamily="34" charset="0"/>
              </a:rPr>
              <a:t> </a:t>
            </a:r>
            <a:endParaRPr lang="pt-BR" sz="1800" dirty="0">
              <a:solidFill>
                <a:schemeClr val="bg1"/>
              </a:solidFill>
              <a:latin typeface="Verdana" pitchFamily="34" charset="0"/>
            </a:endParaRPr>
          </a:p>
          <a:p>
            <a:endParaRPr lang="pt-BR" sz="18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>
                <a:solidFill>
                  <a:schemeClr val="bg1"/>
                </a:solidFill>
              </a:rPr>
              <a:t>Anexo VI</a:t>
            </a:r>
          </a:p>
        </p:txBody>
      </p:sp>
      <p:sp>
        <p:nvSpPr>
          <p:cNvPr id="10243" name="Retângulo 3"/>
          <p:cNvSpPr>
            <a:spLocks noChangeArrowheads="1"/>
          </p:cNvSpPr>
          <p:nvPr/>
        </p:nvSpPr>
        <p:spPr bwMode="auto">
          <a:xfrm>
            <a:off x="1000125" y="1285875"/>
            <a:ext cx="7572375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pt-BR" sz="2000" dirty="0">
              <a:solidFill>
                <a:schemeClr val="bg1"/>
              </a:solidFill>
              <a:latin typeface="Verdana" pitchFamily="34" charset="0"/>
            </a:endParaRPr>
          </a:p>
          <a:p>
            <a:r>
              <a:rPr lang="pt-BR" b="1" dirty="0">
                <a:solidFill>
                  <a:schemeClr val="bg1"/>
                </a:solidFill>
                <a:latin typeface="Verdana" pitchFamily="34" charset="0"/>
              </a:rPr>
              <a:t>Padrão de referência para identificação de droga vegetal</a:t>
            </a:r>
            <a:endParaRPr lang="pt-BR" dirty="0">
              <a:solidFill>
                <a:schemeClr val="bg1"/>
              </a:solidFill>
              <a:latin typeface="Verdana" pitchFamily="34" charset="0"/>
            </a:endParaRPr>
          </a:p>
          <a:p>
            <a:pPr algn="just"/>
            <a:endParaRPr lang="pt-BR" dirty="0">
              <a:solidFill>
                <a:schemeClr val="bg1"/>
              </a:solidFill>
              <a:latin typeface="Verdana" pitchFamily="34" charset="0"/>
            </a:endParaRPr>
          </a:p>
          <a:p>
            <a:pPr algn="just"/>
            <a:r>
              <a:rPr lang="pt-BR" dirty="0">
                <a:solidFill>
                  <a:schemeClr val="bg1"/>
                </a:solidFill>
                <a:latin typeface="Verdana" pitchFamily="34" charset="0"/>
              </a:rPr>
              <a:t>10.1 Na inexistência de monografia contendo descrição da droga vegetal em farmacopéias reconhecidas pela ANVISA, pode ser utilizado como referência, o laudo de identificação emitido por profissional habilitado ou a descrição em publicação técnico-científica indexada e perfil cromatográfico ou prospecção </a:t>
            </a:r>
            <a:r>
              <a:rPr lang="pt-BR" dirty="0" err="1" smtClean="0">
                <a:solidFill>
                  <a:schemeClr val="bg1"/>
                </a:solidFill>
                <a:latin typeface="Verdana" pitchFamily="34" charset="0"/>
              </a:rPr>
              <a:t>fitoquímica</a:t>
            </a:r>
            <a:r>
              <a:rPr lang="pt-BR" dirty="0">
                <a:solidFill>
                  <a:schemeClr val="bg1"/>
                </a:solidFill>
                <a:latin typeface="Verdana" pitchFamily="34" charset="0"/>
              </a:rPr>
              <a:t>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>
                <a:solidFill>
                  <a:schemeClr val="bg1"/>
                </a:solidFill>
              </a:rPr>
              <a:t>Anexo VI</a:t>
            </a:r>
          </a:p>
        </p:txBody>
      </p:sp>
      <p:sp>
        <p:nvSpPr>
          <p:cNvPr id="11267" name="Retângulo 3"/>
          <p:cNvSpPr>
            <a:spLocks noChangeArrowheads="1"/>
          </p:cNvSpPr>
          <p:nvPr/>
        </p:nvSpPr>
        <p:spPr bwMode="auto">
          <a:xfrm>
            <a:off x="1000125" y="1285875"/>
            <a:ext cx="7572375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pt-BR" sz="2000" dirty="0">
              <a:solidFill>
                <a:schemeClr val="bg1"/>
              </a:solidFill>
              <a:latin typeface="Verdana" pitchFamily="34" charset="0"/>
            </a:endParaRPr>
          </a:p>
          <a:p>
            <a:r>
              <a:rPr lang="pt-BR" sz="1800" b="1" dirty="0">
                <a:solidFill>
                  <a:schemeClr val="bg1"/>
                </a:solidFill>
                <a:latin typeface="Verdana" pitchFamily="34" charset="0"/>
              </a:rPr>
              <a:t>Padrão de referência para controle de qualidade da matéria-prima ativa e do medicamento fitoterápico .</a:t>
            </a:r>
            <a:endParaRPr lang="pt-BR" sz="1800" dirty="0">
              <a:solidFill>
                <a:schemeClr val="bg1"/>
              </a:solidFill>
              <a:latin typeface="Verdana" pitchFamily="34" charset="0"/>
            </a:endParaRPr>
          </a:p>
          <a:p>
            <a:endParaRPr lang="pt-BR" sz="1800" dirty="0">
              <a:solidFill>
                <a:schemeClr val="bg1"/>
              </a:solidFill>
              <a:latin typeface="Verdana" pitchFamily="34" charset="0"/>
            </a:endParaRPr>
          </a:p>
          <a:p>
            <a:endParaRPr lang="pt-BR" sz="1800" dirty="0">
              <a:solidFill>
                <a:schemeClr val="bg1"/>
              </a:solidFill>
              <a:latin typeface="Verdana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Verdana" pitchFamily="34" charset="0"/>
              </a:rPr>
              <a:t>10.2 O padrão de referência pode ser uma substância definida quimicamente, uma classe de compostos químicos presentes na matéria-prima vegetal ou um extrato padrão. </a:t>
            </a:r>
          </a:p>
          <a:p>
            <a:pPr algn="just"/>
            <a:endParaRPr lang="pt-BR" sz="2000" dirty="0">
              <a:solidFill>
                <a:schemeClr val="bg1"/>
              </a:solidFill>
              <a:latin typeface="Verdana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  <a:latin typeface="Verdana" pitchFamily="34" charset="0"/>
              </a:rPr>
              <a:t>O extrato padrão deve ser referenciado em relação a um padrão primário, para comprovação da identidade e do teor de marcador.</a:t>
            </a:r>
          </a:p>
          <a:p>
            <a:pPr algn="just"/>
            <a:endParaRPr lang="pt-BR" dirty="0">
              <a:solidFill>
                <a:schemeClr val="bg1"/>
              </a:solidFill>
              <a:latin typeface="Verdana" pitchFamily="34" charset="0"/>
            </a:endParaRPr>
          </a:p>
          <a:p>
            <a:pPr algn="just"/>
            <a:endParaRPr lang="pt-BR" dirty="0">
              <a:solidFill>
                <a:schemeClr val="bg1"/>
              </a:solidFill>
              <a:latin typeface="Verdana" pitchFamily="34" charset="0"/>
            </a:endParaRPr>
          </a:p>
          <a:p>
            <a:pPr algn="just"/>
            <a:endParaRPr lang="pt-BR" dirty="0">
              <a:solidFill>
                <a:schemeClr val="bg1"/>
              </a:solidFill>
              <a:latin typeface="Verdana" pitchFamily="34" charset="0"/>
            </a:endParaRPr>
          </a:p>
          <a:p>
            <a:pPr algn="just"/>
            <a:endParaRPr lang="pt-BR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mtClean="0">
                <a:solidFill>
                  <a:schemeClr val="bg1"/>
                </a:solidFill>
              </a:rPr>
              <a:t>Anexo VI</a:t>
            </a:r>
          </a:p>
        </p:txBody>
      </p:sp>
      <p:sp>
        <p:nvSpPr>
          <p:cNvPr id="12291" name="Retângulo 3"/>
          <p:cNvSpPr>
            <a:spLocks noChangeArrowheads="1"/>
          </p:cNvSpPr>
          <p:nvPr/>
        </p:nvSpPr>
        <p:spPr bwMode="auto">
          <a:xfrm>
            <a:off x="785813" y="1357313"/>
            <a:ext cx="7572375" cy="390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sz="1800" b="1">
                <a:solidFill>
                  <a:schemeClr val="bg1"/>
                </a:solidFill>
                <a:latin typeface="Verdana" pitchFamily="34" charset="0"/>
              </a:rPr>
              <a:t>11. Documentação </a:t>
            </a:r>
          </a:p>
          <a:p>
            <a:pPr eaLnBrk="1" hangingPunct="1"/>
            <a:endParaRPr lang="pt-BR" sz="1800">
              <a:solidFill>
                <a:schemeClr val="bg1"/>
              </a:solidFill>
              <a:latin typeface="Verdana" pitchFamily="34" charset="0"/>
            </a:endParaRPr>
          </a:p>
          <a:p>
            <a:pPr eaLnBrk="1" hangingPunct="1"/>
            <a:endParaRPr lang="pt-BR" sz="1800">
              <a:solidFill>
                <a:schemeClr val="bg1"/>
              </a:solidFill>
              <a:latin typeface="Verdana" pitchFamily="34" charset="0"/>
            </a:endParaRPr>
          </a:p>
          <a:p>
            <a:pPr eaLnBrk="1" hangingPunct="1"/>
            <a:endParaRPr lang="pt-BR" sz="1800">
              <a:solidFill>
                <a:schemeClr val="bg1"/>
              </a:solidFill>
              <a:latin typeface="Verdana" pitchFamily="34" charset="0"/>
            </a:endParaRPr>
          </a:p>
          <a:p>
            <a:pPr eaLnBrk="1" hangingPunct="1"/>
            <a:r>
              <a:rPr lang="pt-BR" sz="1800" b="1">
                <a:solidFill>
                  <a:schemeClr val="bg1"/>
                </a:solidFill>
                <a:latin typeface="Verdana" pitchFamily="34" charset="0"/>
              </a:rPr>
              <a:t>Especificações </a:t>
            </a:r>
          </a:p>
          <a:p>
            <a:pPr eaLnBrk="1" hangingPunct="1"/>
            <a:endParaRPr lang="pt-BR" sz="1800">
              <a:solidFill>
                <a:schemeClr val="bg1"/>
              </a:solidFill>
              <a:latin typeface="Verdana" pitchFamily="34" charset="0"/>
            </a:endParaRPr>
          </a:p>
          <a:p>
            <a:pPr algn="just" eaLnBrk="1" hangingPunct="1"/>
            <a:r>
              <a:rPr lang="pt-BR" sz="2000">
                <a:solidFill>
                  <a:schemeClr val="bg1"/>
                </a:solidFill>
                <a:latin typeface="Verdana" pitchFamily="34" charset="0"/>
              </a:rPr>
              <a:t>11.1 As especificações para matérias-prima vegetais e medicamento fitoterápicos têm o objetivo de definir a qualidade, e garantir a segurança e eficácia. As especificações devem incluir, ao menos, as seguintes informações: </a:t>
            </a:r>
            <a:endParaRPr lang="pt-BR" sz="2000" b="1">
              <a:solidFill>
                <a:schemeClr val="bg1"/>
              </a:solidFill>
              <a:latin typeface="Verdana" pitchFamily="34" charset="0"/>
            </a:endParaRPr>
          </a:p>
          <a:p>
            <a:pPr eaLnBrk="1" hangingPunct="1"/>
            <a:endParaRPr lang="pt-BR" sz="2000">
              <a:solidFill>
                <a:schemeClr val="bg1"/>
              </a:solidFill>
              <a:latin typeface="Verdana" pitchFamily="34" charset="0"/>
            </a:endParaRPr>
          </a:p>
          <a:p>
            <a:endParaRPr lang="pt-BR" sz="200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200" b="1" smtClean="0">
                <a:solidFill>
                  <a:schemeClr val="bg1"/>
                </a:solidFill>
                <a:latin typeface="Verdana" pitchFamily="34" charset="0"/>
              </a:rPr>
              <a:t>Anexo VI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981075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indent="-609600" algn="ctr" eaLnBrk="1" hangingPunct="1">
              <a:buFontTx/>
              <a:buNone/>
            </a:pPr>
            <a:r>
              <a:rPr lang="pt-BR" sz="2400" b="1" dirty="0" smtClean="0">
                <a:solidFill>
                  <a:schemeClr val="bg1"/>
                </a:solidFill>
                <a:latin typeface="Verdana" pitchFamily="34" charset="0"/>
              </a:rPr>
              <a:t>Especificações </a:t>
            </a:r>
          </a:p>
          <a:p>
            <a:pPr marL="609600" indent="-609600" algn="ctr" eaLnBrk="1" hangingPunct="1">
              <a:buFontTx/>
              <a:buNone/>
            </a:pPr>
            <a:r>
              <a:rPr lang="pt-BR" sz="2400" dirty="0" smtClean="0">
                <a:solidFill>
                  <a:schemeClr val="bg1"/>
                </a:solidFill>
                <a:latin typeface="Verdana" pitchFamily="34" charset="0"/>
              </a:rPr>
              <a:t>Matéria prima vegetal</a:t>
            </a:r>
            <a:r>
              <a:rPr lang="pt-BR" sz="2400" i="1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</a:p>
          <a:p>
            <a:pPr marL="609600" indent="-609600" algn="just" eaLnBrk="1" hangingPunct="1"/>
            <a:r>
              <a:rPr lang="pt-BR" sz="2000" dirty="0" smtClean="0">
                <a:solidFill>
                  <a:schemeClr val="bg1"/>
                </a:solidFill>
                <a:latin typeface="Verdana" pitchFamily="34" charset="0"/>
              </a:rPr>
              <a:t>Nomenclatura botânica oficial;</a:t>
            </a:r>
          </a:p>
          <a:p>
            <a:pPr marL="609600" indent="-609600" algn="just" eaLnBrk="1" hangingPunct="1"/>
            <a:r>
              <a:rPr lang="pt-BR" sz="2000" dirty="0" smtClean="0">
                <a:solidFill>
                  <a:schemeClr val="bg1"/>
                </a:solidFill>
                <a:latin typeface="Verdana" pitchFamily="34" charset="0"/>
              </a:rPr>
              <a:t>Parte da planta utilizada;</a:t>
            </a:r>
          </a:p>
          <a:p>
            <a:pPr marL="609600" indent="-609600" algn="just" eaLnBrk="1" hangingPunct="1"/>
            <a:r>
              <a:rPr lang="pt-BR" sz="2000" dirty="0" smtClean="0">
                <a:solidFill>
                  <a:schemeClr val="bg1"/>
                </a:solidFill>
                <a:latin typeface="Verdana" pitchFamily="34" charset="0"/>
              </a:rPr>
              <a:t>Testes de identificação para princípios ativos ou marcadores conhecidos. Uma amostra de padrão deve ser disponibilizada para fins de identificação;</a:t>
            </a:r>
          </a:p>
          <a:p>
            <a:pPr marL="609600" indent="-609600" algn="just" eaLnBrk="1" hangingPunct="1"/>
            <a:r>
              <a:rPr lang="pt-BR" sz="2000" dirty="0" smtClean="0">
                <a:solidFill>
                  <a:schemeClr val="bg1"/>
                </a:solidFill>
                <a:latin typeface="Verdana" pitchFamily="34" charset="0"/>
              </a:rPr>
              <a:t>Descrição  com base em exame visual (macroscópico) e/ou microscópico ;</a:t>
            </a:r>
          </a:p>
          <a:p>
            <a:pPr marL="609600" indent="-609600" algn="just" eaLnBrk="1" hangingPunct="1"/>
            <a:r>
              <a:rPr lang="pt-BR" sz="2000" dirty="0" smtClean="0">
                <a:solidFill>
                  <a:schemeClr val="bg1"/>
                </a:solidFill>
                <a:latin typeface="Verdana" pitchFamily="34" charset="0"/>
              </a:rPr>
              <a:t>Testes de pureza e integridade, incluindo: cinzas totais e/ou cinzas insolúveis em ácido clorídrico, umidade, perda por secagem, pesquisa de matérias estranhas e metais pesados; </a:t>
            </a:r>
          </a:p>
          <a:p>
            <a:pPr marL="609600" indent="-609600" eaLnBrk="1" hangingPunct="1">
              <a:buFontTx/>
              <a:buNone/>
            </a:pPr>
            <a:endParaRPr lang="pt-BR" sz="2000" dirty="0" smtClean="0">
              <a:solidFill>
                <a:schemeClr val="bg1"/>
              </a:solidFill>
              <a:latin typeface="Verdana" pitchFamily="34" charset="0"/>
            </a:endParaRPr>
          </a:p>
          <a:p>
            <a:pPr marL="609600" indent="-609600" eaLnBrk="1" hangingPunct="1">
              <a:buFontTx/>
              <a:buNone/>
            </a:pPr>
            <a:endParaRPr lang="pt-BR" sz="1900" dirty="0" smtClean="0">
              <a:solidFill>
                <a:schemeClr val="bg1"/>
              </a:solidFill>
              <a:latin typeface="Verdana" pitchFamily="34" charset="0"/>
            </a:endParaRPr>
          </a:p>
          <a:p>
            <a:pPr marL="609600" indent="-609600" eaLnBrk="1" hangingPunct="1">
              <a:buFontTx/>
              <a:buNone/>
            </a:pPr>
            <a:r>
              <a:rPr lang="pt-BR" sz="14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</a:p>
          <a:p>
            <a:pPr marL="609600" indent="-609600"/>
            <a:endParaRPr lang="pt-BR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274638"/>
            <a:ext cx="82296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pt-BR" sz="3200" b="1" smtClean="0">
                <a:solidFill>
                  <a:schemeClr val="bg1"/>
                </a:solidFill>
                <a:latin typeface="Verdana" pitchFamily="34" charset="0"/>
              </a:rPr>
              <a:t>Anexo VI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95288" y="1341438"/>
            <a:ext cx="8229600" cy="45259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pt-BR" sz="2400" dirty="0" smtClean="0">
                <a:solidFill>
                  <a:schemeClr val="bg1"/>
                </a:solidFill>
                <a:latin typeface="Verdana" pitchFamily="34" charset="0"/>
              </a:rPr>
              <a:t>Especificações da </a:t>
            </a:r>
            <a:r>
              <a:rPr lang="pt-BR" sz="2400" dirty="0" err="1" smtClean="0">
                <a:solidFill>
                  <a:schemeClr val="bg1"/>
                </a:solidFill>
                <a:latin typeface="Verdana" pitchFamily="34" charset="0"/>
              </a:rPr>
              <a:t>Matéria-prima</a:t>
            </a:r>
            <a:r>
              <a:rPr lang="pt-BR" sz="2400" dirty="0" smtClean="0">
                <a:solidFill>
                  <a:schemeClr val="bg1"/>
                </a:solidFill>
                <a:latin typeface="Verdana" pitchFamily="34" charset="0"/>
              </a:rPr>
              <a:t> vegetal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pt-BR" sz="2400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  <a:latin typeface="Verdana" pitchFamily="34" charset="0"/>
              </a:rPr>
              <a:t>Testes para determinação de contaminação microbiológica, resíduos de pesticidas e </a:t>
            </a:r>
            <a:r>
              <a:rPr lang="pt-BR" sz="2000" dirty="0" err="1" smtClean="0">
                <a:solidFill>
                  <a:schemeClr val="bg1"/>
                </a:solidFill>
                <a:latin typeface="Verdana" pitchFamily="34" charset="0"/>
              </a:rPr>
              <a:t>fumigantes</a:t>
            </a:r>
            <a:r>
              <a:rPr lang="pt-BR" sz="2000" dirty="0" smtClean="0">
                <a:solidFill>
                  <a:schemeClr val="bg1"/>
                </a:solidFill>
                <a:latin typeface="Verdana" pitchFamily="34" charset="0"/>
              </a:rPr>
              <a:t>, radioatividade e </a:t>
            </a:r>
            <a:r>
              <a:rPr lang="pt-BR" sz="2000" dirty="0" err="1" smtClean="0">
                <a:solidFill>
                  <a:schemeClr val="bg1"/>
                </a:solidFill>
                <a:latin typeface="Verdana" pitchFamily="34" charset="0"/>
              </a:rPr>
              <a:t>micotoxinas</a:t>
            </a:r>
            <a:r>
              <a:rPr lang="pt-BR" sz="2000" dirty="0" smtClean="0">
                <a:solidFill>
                  <a:schemeClr val="bg1"/>
                </a:solidFill>
                <a:latin typeface="Verdana" pitchFamily="34" charset="0"/>
              </a:rPr>
              <a:t>, se aplicável;  </a:t>
            </a:r>
          </a:p>
          <a:p>
            <a:pPr algn="just"/>
            <a:endParaRPr lang="pt-BR" sz="2000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  <a:latin typeface="Verdana" pitchFamily="34" charset="0"/>
              </a:rPr>
              <a:t>Outros testes apropriados, incluindo solventes residuais utilizados na extração do derivado, pH .</a:t>
            </a:r>
          </a:p>
          <a:p>
            <a:pPr algn="just"/>
            <a:endParaRPr lang="pt-BR" sz="2000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  <a:latin typeface="Verdana" pitchFamily="34" charset="0"/>
              </a:rPr>
              <a:t>Análises qualitativas e quantitativas sobre os princípios ativos e/ou marcadores quando conhecidos, ou classes de compostos químicos característicos da espécie.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pt-BR" sz="1900" dirty="0" smtClean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200" b="1" smtClean="0">
                <a:solidFill>
                  <a:schemeClr val="bg1"/>
                </a:solidFill>
                <a:latin typeface="Verdana" pitchFamily="34" charset="0"/>
              </a:rPr>
              <a:t>Anexo VI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000109"/>
            <a:ext cx="8229600" cy="493873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33400" indent="-533400" algn="ctr" eaLnBrk="1" hangingPunct="1">
              <a:buFontTx/>
              <a:buNone/>
              <a:defRPr/>
            </a:pPr>
            <a:r>
              <a:rPr lang="pt-BR" sz="2400" b="1" dirty="0" smtClean="0">
                <a:solidFill>
                  <a:schemeClr val="bg1"/>
                </a:solidFill>
                <a:latin typeface="Verdana" pitchFamily="34" charset="0"/>
              </a:rPr>
              <a:t>Especificações para Medicamentos Fitoterápicos</a:t>
            </a:r>
            <a:r>
              <a:rPr lang="pt-BR" sz="2800" i="1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</a:p>
          <a:p>
            <a:pPr marL="533400" indent="-533400" algn="ctr" eaLnBrk="1" hangingPunct="1">
              <a:buFontTx/>
              <a:buNone/>
              <a:defRPr/>
            </a:pPr>
            <a:endParaRPr lang="pt-BR" sz="2800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just">
              <a:defRPr/>
            </a:pPr>
            <a:r>
              <a:rPr lang="pt-BR" sz="2000" dirty="0" smtClean="0">
                <a:solidFill>
                  <a:schemeClr val="bg1"/>
                </a:solidFill>
                <a:latin typeface="Verdana" pitchFamily="34" charset="0"/>
              </a:rPr>
              <a:t>Uniformidade de peso, tempo de desintegração, dureza e friabilidade, viscosidade, consistência e tempo de dissolução, quando aplicável; </a:t>
            </a:r>
          </a:p>
          <a:p>
            <a:pPr algn="just">
              <a:defRPr/>
            </a:pPr>
            <a:endParaRPr lang="pt-BR" sz="2000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just">
              <a:defRPr/>
            </a:pPr>
            <a:r>
              <a:rPr lang="pt-BR" sz="2000" dirty="0" smtClean="0">
                <a:solidFill>
                  <a:schemeClr val="bg1"/>
                </a:solidFill>
                <a:latin typeface="Verdana" pitchFamily="34" charset="0"/>
              </a:rPr>
              <a:t> Testes para determinação de contaminação microbiológica;</a:t>
            </a:r>
          </a:p>
          <a:p>
            <a:pPr algn="just">
              <a:defRPr/>
            </a:pPr>
            <a:endParaRPr lang="pt-BR" sz="2000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just">
              <a:defRPr/>
            </a:pPr>
            <a:r>
              <a:rPr lang="pt-BR" sz="2000" dirty="0" smtClean="0">
                <a:solidFill>
                  <a:schemeClr val="bg1"/>
                </a:solidFill>
                <a:latin typeface="Verdana" pitchFamily="34" charset="0"/>
              </a:rPr>
              <a:t>Aparência física tais como, cor, odor, forma, tamanho e textura;</a:t>
            </a:r>
          </a:p>
          <a:p>
            <a:pPr algn="just">
              <a:defRPr/>
            </a:pPr>
            <a:endParaRPr lang="pt-BR" sz="2000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just">
              <a:defRPr/>
            </a:pPr>
            <a:r>
              <a:rPr lang="pt-BR" sz="2000" dirty="0" smtClean="0">
                <a:solidFill>
                  <a:schemeClr val="bg1"/>
                </a:solidFill>
                <a:latin typeface="Verdana" pitchFamily="34" charset="0"/>
              </a:rPr>
              <a:t>Perda por secagem  ou conteúdo de água; </a:t>
            </a:r>
          </a:p>
          <a:p>
            <a:pPr>
              <a:buFontTx/>
              <a:buNone/>
              <a:defRPr/>
            </a:pPr>
            <a:r>
              <a:rPr lang="pt-BR" sz="2000" dirty="0" smtClean="0">
                <a:latin typeface="Verdana" pitchFamily="34" charset="0"/>
              </a:rPr>
              <a:t> </a:t>
            </a:r>
          </a:p>
          <a:p>
            <a:pPr marL="533400" indent="-533400" eaLnBrk="1" hangingPunct="1">
              <a:buFontTx/>
              <a:buNone/>
              <a:defRPr/>
            </a:pPr>
            <a:endParaRPr lang="pt-BR" sz="2000" dirty="0" smtClean="0">
              <a:solidFill>
                <a:schemeClr val="bg1"/>
              </a:solidFill>
              <a:latin typeface="Verdana" pitchFamily="34" charset="0"/>
            </a:endParaRPr>
          </a:p>
          <a:p>
            <a:pPr marL="533400" indent="-533400" eaLnBrk="1" hangingPunct="1">
              <a:defRPr/>
            </a:pPr>
            <a:endParaRPr lang="pt-BR" sz="2000" dirty="0" smtClean="0">
              <a:solidFill>
                <a:schemeClr val="bg1"/>
              </a:solidFill>
              <a:latin typeface="Verdana" pitchFamily="34" charset="0"/>
            </a:endParaRPr>
          </a:p>
          <a:p>
            <a:pPr marL="533400" indent="-533400">
              <a:defRPr/>
            </a:pPr>
            <a:endParaRPr lang="pt-BR" sz="2000" dirty="0" smtClean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600" dirty="0" smtClean="0">
                <a:solidFill>
                  <a:schemeClr val="bg1"/>
                </a:solidFill>
                <a:latin typeface="Arial" charset="0"/>
              </a:rPr>
              <a:t/>
            </a:r>
            <a:br>
              <a:rPr lang="pt-BR" sz="3600" dirty="0" smtClean="0">
                <a:solidFill>
                  <a:schemeClr val="bg1"/>
                </a:solidFill>
                <a:latin typeface="Arial" charset="0"/>
              </a:rPr>
            </a:br>
            <a:r>
              <a:rPr lang="pt-BR" sz="2800" dirty="0" smtClean="0">
                <a:solidFill>
                  <a:schemeClr val="bg1"/>
                </a:solidFill>
                <a:latin typeface="Arial" charset="0"/>
              </a:rPr>
              <a:t>BOAS PRÁTICAS DE FABRICAÇÃO DE MEDICAMENTOS FITOTERÁPICOS</a:t>
            </a:r>
            <a:r>
              <a:rPr lang="pt-BR" sz="2800" dirty="0" smtClean="0">
                <a:solidFill>
                  <a:srgbClr val="003399"/>
                </a:solidFill>
                <a:latin typeface="Arial" charset="0"/>
              </a:rPr>
              <a:t/>
            </a:r>
            <a:br>
              <a:rPr lang="pt-BR" sz="2800" dirty="0" smtClean="0">
                <a:solidFill>
                  <a:srgbClr val="003399"/>
                </a:solidFill>
                <a:latin typeface="Arial" charset="0"/>
              </a:rPr>
            </a:br>
            <a:endParaRPr lang="pt-BR" sz="2800" dirty="0" smtClean="0">
              <a:solidFill>
                <a:srgbClr val="66CCFF"/>
              </a:solidFill>
              <a:latin typeface="Arial" charset="0"/>
            </a:endParaRPr>
          </a:p>
        </p:txBody>
      </p:sp>
      <p:sp>
        <p:nvSpPr>
          <p:cNvPr id="2051" name="Text Box 16"/>
          <p:cNvSpPr txBox="1">
            <a:spLocks noChangeArrowheads="1"/>
          </p:cNvSpPr>
          <p:nvPr/>
        </p:nvSpPr>
        <p:spPr bwMode="auto">
          <a:xfrm>
            <a:off x="785786" y="2857496"/>
            <a:ext cx="735650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pt-BR" dirty="0">
                <a:solidFill>
                  <a:schemeClr val="bg1"/>
                </a:solidFill>
                <a:latin typeface="Verdana" pitchFamily="34" charset="0"/>
              </a:rPr>
              <a:t>M</a:t>
            </a:r>
            <a:r>
              <a:rPr lang="pt-BR" dirty="0" smtClean="0">
                <a:solidFill>
                  <a:schemeClr val="bg1"/>
                </a:solidFill>
                <a:latin typeface="Verdana" pitchFamily="34" charset="0"/>
              </a:rPr>
              <a:t>ecanismo de proteção e defesa dos consumidores e usuários de fitoterápicos e plantas medicinais</a:t>
            </a:r>
            <a:r>
              <a:rPr lang="pt-BR" sz="1600" dirty="0" smtClean="0">
                <a:solidFill>
                  <a:schemeClr val="bg1"/>
                </a:solidFill>
                <a:latin typeface="Verdana" pitchFamily="34" charset="0"/>
              </a:rPr>
              <a:t>. </a:t>
            </a:r>
          </a:p>
          <a:p>
            <a:pPr algn="ctr">
              <a:spcBef>
                <a:spcPct val="50000"/>
              </a:spcBef>
            </a:pPr>
            <a:endParaRPr lang="pt-BR" sz="16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214313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200" b="1" dirty="0" smtClean="0">
                <a:solidFill>
                  <a:schemeClr val="bg1"/>
                </a:solidFill>
                <a:latin typeface="Verdana" pitchFamily="34" charset="0"/>
              </a:rPr>
              <a:t>Anexo VI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268413"/>
            <a:ext cx="8229600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buFontTx/>
              <a:buNone/>
            </a:pPr>
            <a:r>
              <a:rPr lang="pt-BR" sz="2400" b="1" dirty="0" smtClean="0">
                <a:solidFill>
                  <a:schemeClr val="bg1"/>
                </a:solidFill>
                <a:latin typeface="Verdana" pitchFamily="34" charset="0"/>
              </a:rPr>
              <a:t>Especificações para Medicamentos Fitoterápicos</a:t>
            </a:r>
            <a:r>
              <a:rPr lang="pt-BR" sz="2800" i="1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</a:p>
          <a:p>
            <a:pPr algn="ctr" eaLnBrk="1" hangingPunct="1">
              <a:buFontTx/>
              <a:buNone/>
            </a:pPr>
            <a:endParaRPr lang="pt-BR" sz="2800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endParaRPr lang="pt-BR" sz="2800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endParaRPr lang="pt-BR" sz="2800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eaLnBrk="1" hangingPunct="1">
              <a:buFontTx/>
              <a:buNone/>
            </a:pPr>
            <a:endParaRPr lang="pt-BR" dirty="0" smtClean="0"/>
          </a:p>
        </p:txBody>
      </p:sp>
      <p:sp>
        <p:nvSpPr>
          <p:cNvPr id="4" name="Retângulo 3"/>
          <p:cNvSpPr/>
          <p:nvPr/>
        </p:nvSpPr>
        <p:spPr>
          <a:xfrm>
            <a:off x="500034" y="1351508"/>
            <a:ext cx="7786742" cy="403187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endParaRPr lang="pt-BR" dirty="0">
              <a:solidFill>
                <a:schemeClr val="bg1"/>
              </a:solidFill>
              <a:latin typeface="Verdana" pitchFamily="34" charset="0"/>
            </a:endParaRPr>
          </a:p>
          <a:p>
            <a:pPr algn="just">
              <a:defRPr/>
            </a:pPr>
            <a:endParaRPr lang="pt-BR" dirty="0">
              <a:solidFill>
                <a:schemeClr val="bg1"/>
              </a:solidFill>
              <a:latin typeface="Verdana" pitchFamily="34" charset="0"/>
            </a:endParaRPr>
          </a:p>
          <a:p>
            <a:pPr algn="just">
              <a:defRPr/>
            </a:pPr>
            <a:endParaRPr lang="pt-BR" dirty="0">
              <a:solidFill>
                <a:schemeClr val="bg1"/>
              </a:solidFill>
              <a:latin typeface="Verdana" pitchFamily="34" charset="0"/>
            </a:endParaRPr>
          </a:p>
          <a:p>
            <a:pPr algn="just">
              <a:buFont typeface="Arial" pitchFamily="34" charset="0"/>
              <a:buChar char="•"/>
              <a:defRPr/>
            </a:pPr>
            <a:r>
              <a:rPr lang="pt-BR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pt-BR" sz="2000" dirty="0">
                <a:solidFill>
                  <a:schemeClr val="bg1"/>
                </a:solidFill>
                <a:latin typeface="Verdana" pitchFamily="34" charset="0"/>
              </a:rPr>
              <a:t>Testes de identificação, determinação qualitativa de substâncias relevantes das </a:t>
            </a:r>
            <a:r>
              <a:rPr lang="pt-BR" sz="2000" dirty="0" smtClean="0">
                <a:solidFill>
                  <a:schemeClr val="bg1"/>
                </a:solidFill>
                <a:latin typeface="Verdana" pitchFamily="34" charset="0"/>
              </a:rPr>
              <a:t>plantas </a:t>
            </a:r>
            <a:r>
              <a:rPr lang="pt-BR" sz="2000" dirty="0">
                <a:solidFill>
                  <a:schemeClr val="bg1"/>
                </a:solidFill>
                <a:latin typeface="Verdana" pitchFamily="34" charset="0"/>
              </a:rPr>
              <a:t>(por exemplo, </a:t>
            </a:r>
            <a:r>
              <a:rPr lang="pt-BR" sz="2000" dirty="0" err="1">
                <a:solidFill>
                  <a:schemeClr val="bg1"/>
                </a:solidFill>
                <a:latin typeface="Verdana" pitchFamily="34" charset="0"/>
              </a:rPr>
              <a:t>cromatogramas</a:t>
            </a:r>
            <a:r>
              <a:rPr lang="pt-BR" sz="2000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pt-BR" sz="2000" i="1" dirty="0" err="1">
                <a:solidFill>
                  <a:schemeClr val="bg1"/>
                </a:solidFill>
                <a:latin typeface="Verdana" pitchFamily="34" charset="0"/>
              </a:rPr>
              <a:t>fingerprint</a:t>
            </a:r>
            <a:r>
              <a:rPr lang="pt-BR" sz="2000" dirty="0">
                <a:solidFill>
                  <a:schemeClr val="bg1"/>
                </a:solidFill>
                <a:latin typeface="Verdana" pitchFamily="34" charset="0"/>
              </a:rPr>
              <a:t>);</a:t>
            </a:r>
            <a:r>
              <a:rPr lang="pt-BR" sz="2000" strike="sngStrike" dirty="0">
                <a:solidFill>
                  <a:schemeClr val="bg1"/>
                </a:solidFill>
                <a:latin typeface="Verdana" pitchFamily="34" charset="0"/>
              </a:rPr>
              <a:t> </a:t>
            </a:r>
            <a:endParaRPr lang="pt-BR" sz="2000" strike="sngStrike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just">
              <a:buFont typeface="Arial" pitchFamily="34" charset="0"/>
              <a:buChar char="•"/>
              <a:defRPr/>
            </a:pPr>
            <a:endParaRPr lang="pt-BR" sz="2000" dirty="0">
              <a:solidFill>
                <a:schemeClr val="bg1"/>
              </a:solidFill>
              <a:latin typeface="Verdana" pitchFamily="34" charset="0"/>
            </a:endParaRPr>
          </a:p>
          <a:p>
            <a:pPr algn="just">
              <a:buFont typeface="Arial" pitchFamily="34" charset="0"/>
              <a:buChar char="•"/>
              <a:defRPr/>
            </a:pPr>
            <a:r>
              <a:rPr lang="pt-BR" sz="2000" dirty="0">
                <a:solidFill>
                  <a:schemeClr val="bg1"/>
                </a:solidFill>
                <a:latin typeface="Verdana" pitchFamily="34" charset="0"/>
              </a:rPr>
              <a:t> Quantificação dos marcadores e métodos analíticos disponíveis; </a:t>
            </a:r>
            <a:endParaRPr lang="pt-BR" sz="2000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just">
              <a:buFont typeface="Arial" pitchFamily="34" charset="0"/>
              <a:buChar char="•"/>
              <a:defRPr/>
            </a:pPr>
            <a:endParaRPr lang="pt-BR" sz="2000" dirty="0">
              <a:solidFill>
                <a:schemeClr val="bg1"/>
              </a:solidFill>
              <a:latin typeface="Verdana" pitchFamily="34" charset="0"/>
            </a:endParaRPr>
          </a:p>
          <a:p>
            <a:pPr algn="just">
              <a:buFont typeface="Arial" pitchFamily="34" charset="0"/>
              <a:buChar char="•"/>
              <a:defRPr/>
            </a:pPr>
            <a:r>
              <a:rPr lang="pt-BR" sz="2000" dirty="0">
                <a:solidFill>
                  <a:schemeClr val="bg1"/>
                </a:solidFill>
                <a:latin typeface="Verdana" pitchFamily="34" charset="0"/>
              </a:rPr>
              <a:t>  Testes limite para solventes residuais.</a:t>
            </a:r>
          </a:p>
          <a:p>
            <a:pPr algn="just">
              <a:defRPr/>
            </a:pPr>
            <a:r>
              <a:rPr lang="pt-BR" sz="2000" dirty="0">
                <a:solidFill>
                  <a:schemeClr val="bg1"/>
                </a:solidFill>
                <a:latin typeface="Verdana" pitchFamily="34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214313"/>
            <a:ext cx="8229600" cy="92868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200" b="1" smtClean="0">
                <a:solidFill>
                  <a:schemeClr val="bg1"/>
                </a:solidFill>
                <a:latin typeface="Verdana" pitchFamily="34" charset="0"/>
              </a:rPr>
              <a:t>Anexo VI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268413"/>
            <a:ext cx="8229600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buFontTx/>
              <a:buNone/>
            </a:pPr>
            <a:r>
              <a:rPr lang="pt-BR" sz="2400" b="1" smtClean="0">
                <a:solidFill>
                  <a:schemeClr val="bg1"/>
                </a:solidFill>
                <a:latin typeface="Verdana" pitchFamily="34" charset="0"/>
              </a:rPr>
              <a:t>Medicamentos Fitoterápicos</a:t>
            </a:r>
            <a:r>
              <a:rPr lang="pt-BR" sz="2800" i="1" smtClean="0">
                <a:solidFill>
                  <a:schemeClr val="bg1"/>
                </a:solidFill>
                <a:latin typeface="Verdana" pitchFamily="34" charset="0"/>
              </a:rPr>
              <a:t> </a:t>
            </a:r>
          </a:p>
          <a:p>
            <a:pPr algn="ctr" eaLnBrk="1" hangingPunct="1">
              <a:buFontTx/>
              <a:buNone/>
            </a:pPr>
            <a:r>
              <a:rPr lang="pt-BR" sz="2800" smtClean="0"/>
              <a:t>. </a:t>
            </a:r>
            <a:endParaRPr lang="pt-BR" sz="2000" i="1" smtClean="0">
              <a:solidFill>
                <a:schemeClr val="bg1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endParaRPr lang="pt-BR" sz="2800" i="1" smtClean="0">
              <a:solidFill>
                <a:schemeClr val="bg1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endParaRPr lang="pt-BR" sz="2800" i="1" smtClean="0">
              <a:solidFill>
                <a:schemeClr val="bg1"/>
              </a:solidFill>
              <a:latin typeface="Verdana" pitchFamily="34" charset="0"/>
            </a:endParaRPr>
          </a:p>
          <a:p>
            <a:pPr eaLnBrk="1" hangingPunct="1">
              <a:buFontTx/>
              <a:buNone/>
            </a:pPr>
            <a:endParaRPr lang="pt-BR" smtClean="0"/>
          </a:p>
        </p:txBody>
      </p:sp>
      <p:sp>
        <p:nvSpPr>
          <p:cNvPr id="17412" name="Retângulo 3"/>
          <p:cNvSpPr>
            <a:spLocks noChangeArrowheads="1"/>
          </p:cNvSpPr>
          <p:nvPr/>
        </p:nvSpPr>
        <p:spPr bwMode="auto">
          <a:xfrm>
            <a:off x="500063" y="1350963"/>
            <a:ext cx="7786687" cy="384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pt-BR">
              <a:solidFill>
                <a:schemeClr val="bg1"/>
              </a:solidFill>
              <a:latin typeface="Verdana" pitchFamily="34" charset="0"/>
            </a:endParaRPr>
          </a:p>
          <a:p>
            <a:pPr algn="just"/>
            <a:endParaRPr lang="pt-BR" sz="2000">
              <a:solidFill>
                <a:schemeClr val="bg1"/>
              </a:solidFill>
              <a:latin typeface="Verdana" pitchFamily="34" charset="0"/>
            </a:endParaRPr>
          </a:p>
          <a:p>
            <a:pPr algn="just"/>
            <a:r>
              <a:rPr lang="pt-BR" sz="2000">
                <a:solidFill>
                  <a:schemeClr val="bg1"/>
                </a:solidFill>
                <a:latin typeface="Verdana" pitchFamily="34" charset="0"/>
              </a:rPr>
              <a:t>Os testes de controle de qualidade e especificações para medicamentos fitoterápicos devem contemplar a determinação qualitativa e quantitativa dos principais componentes ativos. Se a atividade terapêutica dos constituintes for conhecida, esta informação deve constar da documentação. Nos casos em que a atividade terapêutica dos constituintes não puder ser determinada quantitativamente, as especificações devem ser baseadas na determinação de marcadores.  Em ambos os casos a especificação de teor deve estar definida.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214313"/>
            <a:ext cx="8229600" cy="92868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200" b="1" smtClean="0">
                <a:solidFill>
                  <a:schemeClr val="bg1"/>
                </a:solidFill>
                <a:latin typeface="Verdana" pitchFamily="34" charset="0"/>
              </a:rPr>
              <a:t>Anexo VI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268413"/>
            <a:ext cx="8229600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buFontTx/>
              <a:buNone/>
            </a:pPr>
            <a:r>
              <a:rPr lang="pt-BR" sz="2400" b="1" dirty="0" smtClean="0">
                <a:solidFill>
                  <a:schemeClr val="bg1"/>
                </a:solidFill>
                <a:latin typeface="Verdana" pitchFamily="34" charset="0"/>
              </a:rPr>
              <a:t>Medicamentos Fitoterápicos</a:t>
            </a:r>
            <a:r>
              <a:rPr lang="pt-BR" sz="2800" i="1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</a:p>
          <a:p>
            <a:pPr algn="ctr" eaLnBrk="1" hangingPunct="1">
              <a:buFontTx/>
              <a:buNone/>
            </a:pPr>
            <a:endParaRPr lang="pt-BR" sz="2800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endParaRPr lang="pt-BR" sz="2800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endParaRPr lang="pt-BR" sz="2800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endParaRPr lang="pt-BR" sz="2800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endParaRPr lang="pt-BR" sz="2800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endParaRPr lang="pt-BR" sz="2800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r>
              <a:rPr lang="pt-BR" sz="2800" dirty="0" smtClean="0"/>
              <a:t>. </a:t>
            </a:r>
            <a:endParaRPr lang="pt-BR" sz="2000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endParaRPr lang="pt-BR" sz="2800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endParaRPr lang="pt-BR" sz="2800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eaLnBrk="1" hangingPunct="1">
              <a:buFontTx/>
              <a:buNone/>
            </a:pPr>
            <a:endParaRPr lang="pt-BR" dirty="0" smtClean="0"/>
          </a:p>
        </p:txBody>
      </p:sp>
      <p:sp>
        <p:nvSpPr>
          <p:cNvPr id="18436" name="Retângulo 3"/>
          <p:cNvSpPr>
            <a:spLocks noChangeArrowheads="1"/>
          </p:cNvSpPr>
          <p:nvPr/>
        </p:nvSpPr>
        <p:spPr bwMode="auto">
          <a:xfrm>
            <a:off x="500063" y="1350963"/>
            <a:ext cx="7786687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pt-BR" dirty="0">
              <a:solidFill>
                <a:schemeClr val="bg1"/>
              </a:solidFill>
              <a:latin typeface="Verdana" pitchFamily="34" charset="0"/>
            </a:endParaRPr>
          </a:p>
          <a:p>
            <a:pPr algn="just"/>
            <a:endParaRPr lang="pt-BR" sz="2000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  <a:latin typeface="Verdana" pitchFamily="34" charset="0"/>
              </a:rPr>
              <a:t>Quando </a:t>
            </a:r>
            <a:r>
              <a:rPr lang="pt-BR" sz="2000" dirty="0">
                <a:solidFill>
                  <a:schemeClr val="bg1"/>
                </a:solidFill>
                <a:latin typeface="Verdana" pitchFamily="34" charset="0"/>
              </a:rPr>
              <a:t>o medicamento fitoterápico possuir associações de espécies vegetais em que a determinação quantitativa de um marcador por espécie não for possível, poderá ser apresentado o perfil cromatográfico que contemple a presença de ao menos uma substância característica de cada espécie do medicamento, complementado pelo doseamento de pelo menos um marcador, desde que seja devidamente justificado</a:t>
            </a:r>
            <a:r>
              <a:rPr lang="pt-BR" dirty="0">
                <a:solidFill>
                  <a:schemeClr val="bg1"/>
                </a:solidFill>
                <a:latin typeface="Verdana" pitchFamily="34" charset="0"/>
              </a:rPr>
              <a:t>.</a:t>
            </a:r>
          </a:p>
          <a:p>
            <a:pPr algn="just"/>
            <a:endParaRPr lang="pt-BR" sz="20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214313"/>
            <a:ext cx="8229600" cy="92868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200" b="1" smtClean="0">
                <a:solidFill>
                  <a:schemeClr val="bg1"/>
                </a:solidFill>
                <a:latin typeface="Verdana" pitchFamily="34" charset="0"/>
              </a:rPr>
              <a:t>Anexo VI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268413"/>
            <a:ext cx="8229600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buFontTx/>
              <a:buNone/>
            </a:pPr>
            <a:endParaRPr lang="pt-BR" sz="2800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endParaRPr lang="pt-BR" sz="2800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endParaRPr lang="pt-BR" sz="2800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r>
              <a:rPr lang="pt-BR" sz="2800" dirty="0" smtClean="0"/>
              <a:t>. </a:t>
            </a:r>
            <a:endParaRPr lang="pt-BR" sz="2000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endParaRPr lang="pt-BR" sz="2800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endParaRPr lang="pt-BR" sz="2800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eaLnBrk="1" hangingPunct="1">
              <a:buFontTx/>
              <a:buNone/>
            </a:pPr>
            <a:endParaRPr lang="pt-BR" dirty="0" smtClean="0"/>
          </a:p>
        </p:txBody>
      </p:sp>
      <p:sp>
        <p:nvSpPr>
          <p:cNvPr id="19460" name="Retângulo 3"/>
          <p:cNvSpPr>
            <a:spLocks noChangeArrowheads="1"/>
          </p:cNvSpPr>
          <p:nvPr/>
        </p:nvSpPr>
        <p:spPr bwMode="auto">
          <a:xfrm>
            <a:off x="500063" y="1350963"/>
            <a:ext cx="7786687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pt-BR" dirty="0">
              <a:solidFill>
                <a:schemeClr val="bg1"/>
              </a:solidFill>
              <a:latin typeface="Verdana" pitchFamily="34" charset="0"/>
            </a:endParaRPr>
          </a:p>
          <a:p>
            <a:pPr algn="just"/>
            <a:r>
              <a:rPr lang="pt-BR" sz="3200" b="1" dirty="0">
                <a:solidFill>
                  <a:schemeClr val="bg1"/>
                </a:solidFill>
              </a:rPr>
              <a:t>Controle de Qualidade </a:t>
            </a:r>
            <a:endParaRPr lang="pt-BR" sz="3200" dirty="0">
              <a:solidFill>
                <a:schemeClr val="bg1"/>
              </a:solidFill>
            </a:endParaRPr>
          </a:p>
          <a:p>
            <a:pPr algn="just"/>
            <a:r>
              <a:rPr lang="pt-BR" sz="3200" dirty="0">
                <a:solidFill>
                  <a:schemeClr val="bg1"/>
                </a:solidFill>
              </a:rPr>
              <a:t> </a:t>
            </a:r>
          </a:p>
          <a:p>
            <a:pPr algn="just"/>
            <a:r>
              <a:rPr lang="pt-BR" dirty="0">
                <a:solidFill>
                  <a:schemeClr val="bg1"/>
                </a:solidFill>
              </a:rPr>
              <a:t>12.1 Todo pessoal do controle de qualidade deve ter conhecimento, experiência, qualificação técnica e ser treinado para realização de análises em droga vegetal, derivado vegetal e medicamentos fitoterápicos. </a:t>
            </a:r>
          </a:p>
          <a:p>
            <a:pPr algn="just"/>
            <a:endParaRPr lang="pt-BR" sz="32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8625" y="642938"/>
            <a:ext cx="8229600" cy="55546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buFontTx/>
              <a:buNone/>
            </a:pPr>
            <a:r>
              <a:rPr lang="pt-BR" sz="2400" b="1" dirty="0" smtClean="0">
                <a:solidFill>
                  <a:schemeClr val="bg1"/>
                </a:solidFill>
                <a:latin typeface="Verdana" pitchFamily="34" charset="0"/>
              </a:rPr>
              <a:t>Contatos:  </a:t>
            </a:r>
          </a:p>
          <a:p>
            <a:pPr algn="ctr" eaLnBrk="1" hangingPunct="1">
              <a:buFontTx/>
              <a:buNone/>
            </a:pPr>
            <a:r>
              <a:rPr lang="pt-BR" sz="2400" b="1" dirty="0" err="1" smtClean="0">
                <a:solidFill>
                  <a:schemeClr val="bg1"/>
                </a:solidFill>
                <a:latin typeface="Verdana" pitchFamily="34" charset="0"/>
              </a:rPr>
              <a:t>marialucia</a:t>
            </a:r>
            <a:r>
              <a:rPr lang="pt-BR" sz="2400" b="1" dirty="0" smtClean="0">
                <a:solidFill>
                  <a:schemeClr val="bg1"/>
                </a:solidFill>
                <a:latin typeface="Verdana" pitchFamily="34" charset="0"/>
              </a:rPr>
              <a:t>.</a:t>
            </a:r>
            <a:r>
              <a:rPr lang="pt-BR" sz="2400" b="1" dirty="0" err="1" smtClean="0">
                <a:solidFill>
                  <a:schemeClr val="bg1"/>
                </a:solidFill>
                <a:latin typeface="Verdana" pitchFamily="34" charset="0"/>
              </a:rPr>
              <a:t>sousa</a:t>
            </a:r>
            <a:r>
              <a:rPr lang="pt-BR" sz="2400" b="1" dirty="0" smtClean="0">
                <a:solidFill>
                  <a:schemeClr val="bg1"/>
                </a:solidFill>
                <a:latin typeface="Verdana" pitchFamily="34" charset="0"/>
              </a:rPr>
              <a:t>.</a:t>
            </a:r>
            <a:r>
              <a:rPr lang="pt-BR" sz="2400" b="1" dirty="0" err="1" smtClean="0">
                <a:solidFill>
                  <a:schemeClr val="bg1"/>
                </a:solidFill>
                <a:latin typeface="Verdana" pitchFamily="34" charset="0"/>
              </a:rPr>
              <a:t>anvisa</a:t>
            </a:r>
            <a:r>
              <a:rPr lang="pt-BR" sz="2400" b="1" dirty="0" smtClean="0">
                <a:solidFill>
                  <a:schemeClr val="bg1"/>
                </a:solidFill>
                <a:latin typeface="Verdana" pitchFamily="34" charset="0"/>
              </a:rPr>
              <a:t>.</a:t>
            </a:r>
            <a:r>
              <a:rPr lang="pt-BR" sz="2400" b="1" dirty="0" err="1" smtClean="0">
                <a:solidFill>
                  <a:schemeClr val="bg1"/>
                </a:solidFill>
                <a:latin typeface="Verdana" pitchFamily="34" charset="0"/>
              </a:rPr>
              <a:t>gov.br</a:t>
            </a:r>
            <a:endParaRPr lang="pt-BR" sz="24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r>
              <a:rPr lang="pt-BR" sz="2800" b="1" dirty="0" smtClean="0">
                <a:solidFill>
                  <a:schemeClr val="bg1"/>
                </a:solidFill>
                <a:latin typeface="Verdana" pitchFamily="34" charset="0"/>
              </a:rPr>
              <a:t>OBRIGADA!</a:t>
            </a:r>
          </a:p>
          <a:p>
            <a:endParaRPr lang="pt-BR" dirty="0" smtClean="0">
              <a:solidFill>
                <a:schemeClr val="bg1"/>
              </a:solidFill>
            </a:endParaRPr>
          </a:p>
        </p:txBody>
      </p:sp>
      <p:pic>
        <p:nvPicPr>
          <p:cNvPr id="20483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50" y="2786063"/>
            <a:ext cx="3024188" cy="33051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00034" y="928670"/>
            <a:ext cx="814393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pt-BR" dirty="0" smtClean="0">
                <a:solidFill>
                  <a:schemeClr val="bg1"/>
                </a:solidFill>
                <a:latin typeface="Verdana" pitchFamily="34" charset="0"/>
              </a:rPr>
              <a:t>Fitoterápico:</a:t>
            </a:r>
          </a:p>
          <a:p>
            <a:pPr eaLnBrk="1" hangingPunct="1">
              <a:buFontTx/>
              <a:buNone/>
            </a:pPr>
            <a:endParaRPr lang="pt-BR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just" eaLnBrk="1" hangingPunct="1">
              <a:buFontTx/>
              <a:buNone/>
            </a:pPr>
            <a:r>
              <a:rPr lang="pt-BR" dirty="0" smtClean="0">
                <a:solidFill>
                  <a:schemeClr val="bg1"/>
                </a:solidFill>
                <a:latin typeface="Verdana" pitchFamily="34" charset="0"/>
              </a:rPr>
              <a:t>Medicamento obtido empregando-se exclusivamente matérias-primas vegetais.            É caracterizado pelo conhecimento  da   eficácia   e   dos  riscos   do   seu  uso,     assim como pela reprodutibilidade e constância de sua qualidade. Sua eficácia e  segurança é validada através   de   levantamentos </a:t>
            </a:r>
            <a:r>
              <a:rPr lang="pt-BR" dirty="0" err="1" smtClean="0">
                <a:solidFill>
                  <a:schemeClr val="bg1"/>
                </a:solidFill>
                <a:latin typeface="Verdana" pitchFamily="34" charset="0"/>
              </a:rPr>
              <a:t>etnofarmacológicos</a:t>
            </a:r>
            <a:r>
              <a:rPr lang="pt-BR" dirty="0" smtClean="0">
                <a:solidFill>
                  <a:schemeClr val="bg1"/>
                </a:solidFill>
                <a:latin typeface="Verdana" pitchFamily="34" charset="0"/>
              </a:rPr>
              <a:t>   de   utilização,   documentações </a:t>
            </a:r>
            <a:r>
              <a:rPr lang="pt-BR" dirty="0" err="1" smtClean="0">
                <a:solidFill>
                  <a:schemeClr val="bg1"/>
                </a:solidFill>
                <a:latin typeface="Verdana" pitchFamily="34" charset="0"/>
              </a:rPr>
              <a:t>tecnocientíficas</a:t>
            </a:r>
            <a:r>
              <a:rPr lang="pt-BR" dirty="0" smtClean="0">
                <a:solidFill>
                  <a:schemeClr val="bg1"/>
                </a:solidFill>
                <a:latin typeface="Verdana" pitchFamily="34" charset="0"/>
              </a:rPr>
              <a:t> em publicações ou ensaios clínicos.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714348" y="1166842"/>
            <a:ext cx="778674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pt-BR" dirty="0">
                <a:solidFill>
                  <a:schemeClr val="bg1"/>
                </a:solidFill>
                <a:latin typeface="Verdana" pitchFamily="34" charset="0"/>
              </a:rPr>
              <a:t>Legislação sanitária que dispõe sobre as boas práticas de fabricação de fitoterápicos e plantas medicinais: </a:t>
            </a:r>
          </a:p>
          <a:p>
            <a:pPr eaLnBrk="1" hangingPunct="1">
              <a:buFont typeface="Wingdings" pitchFamily="2" charset="2"/>
              <a:buNone/>
            </a:pPr>
            <a:endParaRPr lang="pt-BR" dirty="0" smtClean="0">
              <a:solidFill>
                <a:schemeClr val="bg1"/>
              </a:solidFill>
              <a:latin typeface="Verdana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pt-BR" dirty="0">
              <a:solidFill>
                <a:schemeClr val="bg1"/>
              </a:solidFill>
              <a:latin typeface="Verdana" pitchFamily="34" charset="0"/>
            </a:endParaRPr>
          </a:p>
          <a:p>
            <a:pPr eaLnBrk="1" hangingPunct="1"/>
            <a:r>
              <a:rPr lang="pt-BR" sz="2000" b="1" dirty="0">
                <a:solidFill>
                  <a:schemeClr val="bg1"/>
                </a:solidFill>
                <a:latin typeface="Verdana" pitchFamily="34" charset="0"/>
              </a:rPr>
              <a:t>LEI nº. 6.360 de 23/09/76</a:t>
            </a:r>
          </a:p>
          <a:p>
            <a:pPr eaLnBrk="1" hangingPunct="1"/>
            <a:endParaRPr lang="pt-BR" sz="20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eaLnBrk="1" hangingPunct="1"/>
            <a:r>
              <a:rPr lang="pt-BR" sz="2000" b="1" dirty="0" smtClean="0">
                <a:solidFill>
                  <a:schemeClr val="bg1"/>
                </a:solidFill>
                <a:latin typeface="Verdana" pitchFamily="34" charset="0"/>
              </a:rPr>
              <a:t>DECRETO </a:t>
            </a:r>
            <a:r>
              <a:rPr lang="pt-BR" sz="2000" b="1" dirty="0">
                <a:solidFill>
                  <a:schemeClr val="bg1"/>
                </a:solidFill>
                <a:latin typeface="Verdana" pitchFamily="34" charset="0"/>
              </a:rPr>
              <a:t>nº. 79.094 de 05/01/77</a:t>
            </a:r>
          </a:p>
          <a:p>
            <a:pPr eaLnBrk="1" hangingPunct="1"/>
            <a:endParaRPr lang="pt-BR" sz="20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eaLnBrk="1" hangingPunct="1"/>
            <a:r>
              <a:rPr lang="pt-BR" sz="2000" b="1" dirty="0" smtClean="0">
                <a:solidFill>
                  <a:schemeClr val="bg1"/>
                </a:solidFill>
                <a:latin typeface="Verdana" pitchFamily="34" charset="0"/>
              </a:rPr>
              <a:t>LEI </a:t>
            </a:r>
            <a:r>
              <a:rPr lang="pt-BR" sz="2000" b="1" dirty="0">
                <a:solidFill>
                  <a:schemeClr val="bg1"/>
                </a:solidFill>
                <a:latin typeface="Verdana" pitchFamily="34" charset="0"/>
              </a:rPr>
              <a:t>nº. 9.782, de 26/01/99</a:t>
            </a:r>
          </a:p>
          <a:p>
            <a:pPr eaLnBrk="1" hangingPunct="1"/>
            <a:endParaRPr lang="pt-BR" sz="20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eaLnBrk="1" hangingPunct="1"/>
            <a:r>
              <a:rPr lang="pt-BR" sz="2000" b="1" dirty="0" smtClean="0">
                <a:solidFill>
                  <a:schemeClr val="bg1"/>
                </a:solidFill>
                <a:latin typeface="Verdana" pitchFamily="34" charset="0"/>
              </a:rPr>
              <a:t>RESOLUÇÃO-RDC </a:t>
            </a:r>
            <a:r>
              <a:rPr lang="pt-BR" sz="2000" b="1" dirty="0">
                <a:solidFill>
                  <a:schemeClr val="bg1"/>
                </a:solidFill>
                <a:latin typeface="Verdana" pitchFamily="34" charset="0"/>
              </a:rPr>
              <a:t>nº. </a:t>
            </a:r>
            <a:r>
              <a:rPr lang="pt-BR" sz="2000" b="1" dirty="0" smtClean="0">
                <a:solidFill>
                  <a:schemeClr val="bg1"/>
                </a:solidFill>
                <a:latin typeface="Verdana" pitchFamily="34" charset="0"/>
              </a:rPr>
              <a:t>17/10 </a:t>
            </a:r>
            <a:r>
              <a:rPr lang="pt-BR" sz="2000" b="1" dirty="0" smtClean="0">
                <a:solidFill>
                  <a:schemeClr val="bg1"/>
                </a:solidFill>
                <a:latin typeface="Verdana" pitchFamily="34" charset="0"/>
              </a:rPr>
              <a:t>.</a:t>
            </a:r>
            <a:endParaRPr lang="pt-BR" sz="2000" b="1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42910" y="357166"/>
            <a:ext cx="778674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pt-BR" sz="2000" b="1" dirty="0" smtClean="0">
                <a:solidFill>
                  <a:schemeClr val="bg1"/>
                </a:solidFill>
                <a:latin typeface="Verdana" pitchFamily="34" charset="0"/>
              </a:rPr>
              <a:t>Lei nº. 6360/76:</a:t>
            </a:r>
          </a:p>
          <a:p>
            <a:pPr algn="just" eaLnBrk="1" hangingPunct="1"/>
            <a:r>
              <a:rPr lang="pt-BR" sz="2000" dirty="0" smtClean="0">
                <a:solidFill>
                  <a:schemeClr val="bg1"/>
                </a:solidFill>
                <a:latin typeface="Verdana" pitchFamily="34" charset="0"/>
              </a:rPr>
              <a:t>Art. 76. Nenhuma matéria-prima ou nenhum produto semi-elaborado poderá ser empregado na fabricação de medicamento sem que haja sido verificado possuir qualidade aceitável, segundo provas que serão objeto de normas do Ministério da Saúde.</a:t>
            </a:r>
          </a:p>
          <a:p>
            <a:pPr algn="just" eaLnBrk="1" hangingPunct="1"/>
            <a:r>
              <a:rPr lang="pt-BR" sz="2000" dirty="0" smtClean="0">
                <a:solidFill>
                  <a:schemeClr val="bg1"/>
                </a:solidFill>
                <a:latin typeface="Verdana" pitchFamily="34" charset="0"/>
              </a:rPr>
              <a:t>Art. 77. A inspeção da produção de medicamentos terá em vista, prioritariamente, os seguintes aspectos: </a:t>
            </a:r>
          </a:p>
          <a:p>
            <a:pPr algn="just" eaLnBrk="1" hangingPunct="1"/>
            <a:r>
              <a:rPr lang="pt-BR" sz="2000" dirty="0" smtClean="0">
                <a:solidFill>
                  <a:schemeClr val="bg1"/>
                </a:solidFill>
                <a:latin typeface="Verdana" pitchFamily="34" charset="0"/>
              </a:rPr>
              <a:t>I - a fabricação, tendo em conta os fatores intrínsecos e extrínsecos desfavoráveis, inclusive a possibilidade de contaminação das matérias-primas, dos produtos semi-elaborados e do produto acabado;  </a:t>
            </a:r>
          </a:p>
          <a:p>
            <a:pPr algn="just" eaLnBrk="1" hangingPunct="1"/>
            <a:r>
              <a:rPr lang="pt-BR" sz="2000" dirty="0" smtClean="0">
                <a:solidFill>
                  <a:schemeClr val="bg1"/>
                </a:solidFill>
                <a:latin typeface="Verdana" pitchFamily="34" charset="0"/>
              </a:rPr>
              <a:t>II - o produto acabado, a fim de verificar o atendimento dos requisitos pertinentes aos responsáveis técnicos pela fabricação e inspeção dos produtos, aos locais e equipamentos, ao saneamento do meio, às matérias-primas e aos sistemas de inspeção e auto-inspeção e registro de medicamentos.  </a:t>
            </a:r>
            <a:endParaRPr lang="pt-BR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pt-B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Boas Práticas de Fabricação de  Medicamentos Fitoterápicos – </a:t>
            </a:r>
            <a:br>
              <a:rPr lang="pt-B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</a:br>
            <a:r>
              <a:rPr lang="pt-B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RDC nº 17 de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eaLnBrk="1" hangingPunct="1"/>
            <a:endParaRPr lang="pt-BR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eaLnBrk="1" hangingPunct="1"/>
            <a:r>
              <a:rPr lang="pt-BR" sz="2000" b="1" dirty="0" smtClean="0">
                <a:solidFill>
                  <a:schemeClr val="bg1"/>
                </a:solidFill>
                <a:latin typeface="Verdana" pitchFamily="34" charset="0"/>
              </a:rPr>
              <a:t>O que  há de novo no regulamento técnico que substituiu  a RDC nº 210  para fitoterápicos?</a:t>
            </a:r>
          </a:p>
          <a:p>
            <a:pPr eaLnBrk="1" hangingPunct="1"/>
            <a:endParaRPr lang="pt-BR" sz="20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eaLnBrk="1" hangingPunct="1"/>
            <a:endParaRPr lang="pt-BR" sz="20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eaLnBrk="1" hangingPunct="1"/>
            <a:r>
              <a:rPr lang="pt-BR" sz="2000" b="1" dirty="0" smtClean="0">
                <a:solidFill>
                  <a:schemeClr val="bg1"/>
                </a:solidFill>
                <a:latin typeface="Verdana" pitchFamily="34" charset="0"/>
              </a:rPr>
              <a:t>ANEXO VI</a:t>
            </a:r>
            <a:r>
              <a:rPr lang="pt-BR" sz="2000" dirty="0" smtClean="0">
                <a:solidFill>
                  <a:schemeClr val="bg1"/>
                </a:solidFill>
                <a:latin typeface="Verdana" pitchFamily="34" charset="0"/>
              </a:rPr>
              <a:t> -  </a:t>
            </a:r>
            <a:r>
              <a:rPr lang="pt-BR" sz="2000" b="1" dirty="0" smtClean="0">
                <a:solidFill>
                  <a:schemeClr val="bg1"/>
                </a:solidFill>
                <a:latin typeface="Verdana" pitchFamily="34" charset="0"/>
              </a:rPr>
              <a:t>Boas Práticas de Fabricação de Medicamentos   Fitoterápicos </a:t>
            </a:r>
          </a:p>
          <a:p>
            <a:pPr eaLnBrk="1" hangingPunct="1"/>
            <a:endParaRPr lang="pt-BR" sz="20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eaLnBrk="1" hangingPunct="1">
              <a:buFontTx/>
              <a:buNone/>
            </a:pPr>
            <a:endParaRPr lang="pt-BR" sz="20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endParaRPr lang="pt-BR" sz="2000" dirty="0" smtClean="0"/>
          </a:p>
        </p:txBody>
      </p:sp>
      <p:pic>
        <p:nvPicPr>
          <p:cNvPr id="3076" name="Picture 19" descr="fitoterapico_27020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48500" y="4429125"/>
            <a:ext cx="20955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200" b="1" smtClean="0">
                <a:solidFill>
                  <a:schemeClr val="bg1"/>
                </a:solidFill>
                <a:latin typeface="Verdana" pitchFamily="34" charset="0"/>
              </a:rPr>
              <a:t>Anexo VI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pt-BR" sz="2400" dirty="0" smtClean="0">
                <a:solidFill>
                  <a:schemeClr val="bg1"/>
                </a:solidFill>
                <a:latin typeface="Verdana" pitchFamily="34" charset="0"/>
              </a:rPr>
              <a:t>Este Anexo complementa as Boas Práticas de Fabricação de Medicamentos, visto a necessidade de direcionamento específico do controle de Medicamentos Fitoterápicos.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pt-BR" sz="2400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pt-BR" sz="2400" dirty="0" smtClean="0">
                <a:solidFill>
                  <a:schemeClr val="bg1"/>
                </a:solidFill>
                <a:latin typeface="Verdana" pitchFamily="34" charset="0"/>
              </a:rPr>
              <a:t>Trata exclusivamente de medicamentos fitoterápicos. Não abrange a combinação de materiais de origem vegetal com os de origens animal e mineral, substâncias químicas, entre outras.</a:t>
            </a:r>
            <a:r>
              <a:rPr lang="pt-BR" sz="2400" dirty="0" smtClean="0">
                <a:latin typeface="Verdana" pitchFamily="34" charset="0"/>
              </a:rPr>
              <a:t> </a:t>
            </a:r>
          </a:p>
          <a:p>
            <a:pPr>
              <a:lnSpc>
                <a:spcPct val="90000"/>
              </a:lnSpc>
            </a:pPr>
            <a:endParaRPr lang="pt-B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42910" y="357166"/>
            <a:ext cx="757242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/>
            <a:r>
              <a:rPr lang="pt-BR" sz="1800" b="1" dirty="0" smtClean="0">
                <a:solidFill>
                  <a:schemeClr val="bg1"/>
                </a:solidFill>
                <a:latin typeface="Verdana" pitchFamily="34" charset="0"/>
              </a:rPr>
              <a:t>2. Garantia de Qualidade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pt-BR" sz="1800" dirty="0" smtClean="0">
                <a:solidFill>
                  <a:schemeClr val="bg1"/>
                </a:solidFill>
                <a:latin typeface="Verdana" pitchFamily="34" charset="0"/>
              </a:rPr>
              <a:t>2.1 Além do uso de adequadas técnicas analíticas para caracterizar os medicamentos fitoterápicos, a garantia de qualidade também exige o controle das matérias-primas vegetais além dos processos validados e o uso de metodologias analíticas validadas para caracterizar os medicamentos. Portanto, um sistema apropriado de garantia de qualidade deve ser aplicado na fabricação de medicamentos fitoterápicos. </a:t>
            </a:r>
            <a:endParaRPr lang="pt-BR" sz="18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just" eaLnBrk="1" hangingPunct="1"/>
            <a:endParaRPr lang="pt-BR" sz="18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just" eaLnBrk="1" hangingPunct="1"/>
            <a:r>
              <a:rPr lang="pt-BR" sz="1800" b="1" dirty="0" smtClean="0">
                <a:solidFill>
                  <a:schemeClr val="bg1"/>
                </a:solidFill>
                <a:latin typeface="Verdana" pitchFamily="34" charset="0"/>
              </a:rPr>
              <a:t>3. Sanitização e higiene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pt-BR" sz="1800" dirty="0" smtClean="0">
                <a:solidFill>
                  <a:schemeClr val="bg1"/>
                </a:solidFill>
                <a:latin typeface="Verdana" pitchFamily="34" charset="0"/>
              </a:rPr>
              <a:t>3.1 Devido à sua origem, os materiais vegetais podem conter contaminantes microbiológicos. Para evitar alterações e reduzir a contaminação é necessário um nível elevado de sanitização e higiene durante a fabricação. </a:t>
            </a:r>
          </a:p>
          <a:p>
            <a:pPr algn="just" eaLnBrk="1" hangingPunct="1"/>
            <a:endParaRPr lang="pt-BR" sz="18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just" eaLnBrk="1" hangingPunct="1"/>
            <a:r>
              <a:rPr lang="pt-BR" sz="1800" b="1" dirty="0" smtClean="0">
                <a:solidFill>
                  <a:schemeClr val="bg1"/>
                </a:solidFill>
                <a:latin typeface="Verdana" pitchFamily="34" charset="0"/>
              </a:rPr>
              <a:t>4. Validação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pt-BR" sz="1800" dirty="0" smtClean="0">
                <a:solidFill>
                  <a:schemeClr val="bg1"/>
                </a:solidFill>
                <a:latin typeface="Verdana" pitchFamily="34" charset="0"/>
              </a:rPr>
              <a:t>4.1 A empresa deve apresentar justificativa científica para a determinação dos testes a serem utilizados durante a validação de limpeza e de processo.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sz="3200" b="1" smtClean="0">
                <a:solidFill>
                  <a:schemeClr val="bg1"/>
                </a:solidFill>
                <a:latin typeface="Verdana" pitchFamily="34" charset="0"/>
              </a:rPr>
              <a:t>Anexo VI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196975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None/>
            </a:pPr>
            <a:r>
              <a:rPr lang="pt-BR" sz="2000" b="1" smtClean="0">
                <a:solidFill>
                  <a:schemeClr val="bg1"/>
                </a:solidFill>
                <a:latin typeface="Verdana" pitchFamily="34" charset="0"/>
              </a:rPr>
              <a:t>                     </a:t>
            </a:r>
            <a:r>
              <a:rPr lang="pt-BR" sz="2400" b="1" smtClean="0">
                <a:solidFill>
                  <a:schemeClr val="bg1"/>
                </a:solidFill>
                <a:latin typeface="Verdana" pitchFamily="34" charset="0"/>
              </a:rPr>
              <a:t>Auto-inspeção </a:t>
            </a:r>
          </a:p>
          <a:p>
            <a:pPr algn="just" eaLnBrk="1" hangingPunct="1">
              <a:buFontTx/>
              <a:buNone/>
            </a:pPr>
            <a:r>
              <a:rPr lang="pt-BR" sz="2400" smtClean="0">
                <a:solidFill>
                  <a:schemeClr val="bg1"/>
                </a:solidFill>
                <a:latin typeface="Verdana" pitchFamily="34" charset="0"/>
              </a:rPr>
              <a:t>5.1  Ao menos um membro da equipe de auto-inspeção deve ter experiência e /ou qualificação técnica na área de medicamentos fitoterapicos. </a:t>
            </a:r>
          </a:p>
          <a:p>
            <a:pPr eaLnBrk="1" hangingPunct="1">
              <a:buFontTx/>
              <a:buNone/>
            </a:pPr>
            <a:endParaRPr lang="pt-BR" sz="2400" b="1" smtClean="0">
              <a:solidFill>
                <a:schemeClr val="bg1"/>
              </a:solidFill>
              <a:latin typeface="Verdana" pitchFamily="34" charset="0"/>
            </a:endParaRPr>
          </a:p>
          <a:p>
            <a:pPr eaLnBrk="1" hangingPunct="1">
              <a:buFontTx/>
              <a:buNone/>
            </a:pPr>
            <a:r>
              <a:rPr lang="pt-BR" sz="2400" b="1" smtClean="0">
                <a:solidFill>
                  <a:schemeClr val="bg1"/>
                </a:solidFill>
                <a:latin typeface="Verdana" pitchFamily="34" charset="0"/>
              </a:rPr>
              <a:t>                   Pessoal </a:t>
            </a:r>
          </a:p>
          <a:p>
            <a:pPr algn="just" eaLnBrk="1" hangingPunct="1">
              <a:buFontTx/>
              <a:buNone/>
            </a:pPr>
            <a:r>
              <a:rPr lang="pt-BR" sz="2400" smtClean="0">
                <a:solidFill>
                  <a:schemeClr val="bg1"/>
                </a:solidFill>
                <a:latin typeface="Verdana" pitchFamily="34" charset="0"/>
              </a:rPr>
              <a:t>6.1  A liberação de medicamentos fitoterápicos para o mercado deve ser autorizada por pessoa que tenha experiência e qualificação técnica nos aspectos específicos do processamento e do controle de qualidade de medicamento fitoterápico.</a:t>
            </a:r>
            <a:r>
              <a:rPr lang="pt-BR" sz="2400" b="1" smtClean="0">
                <a:solidFill>
                  <a:schemeClr val="bg1"/>
                </a:solidFill>
                <a:latin typeface="Verdana" pitchFamily="34" charset="0"/>
              </a:rPr>
              <a:t> </a:t>
            </a:r>
            <a:endParaRPr lang="pt-BR" sz="2400" smtClean="0">
              <a:solidFill>
                <a:schemeClr val="bg1"/>
              </a:solidFill>
              <a:latin typeface="Verdana" pitchFamily="34" charset="0"/>
            </a:endParaRPr>
          </a:p>
          <a:p>
            <a:pPr eaLnBrk="1" hangingPunct="1">
              <a:buFontTx/>
              <a:buNone/>
            </a:pPr>
            <a:endParaRPr lang="pt-BR" sz="2400" smtClean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rutura padrão">
  <a:themeElements>
    <a:clrScheme name="Estrutura padrão 5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CC66"/>
      </a:accent1>
      <a:accent2>
        <a:srgbClr val="0000FF"/>
      </a:accent2>
      <a:accent3>
        <a:srgbClr val="FFFFFF"/>
      </a:accent3>
      <a:accent4>
        <a:srgbClr val="000000"/>
      </a:accent4>
      <a:accent5>
        <a:srgbClr val="FFE2B8"/>
      </a:accent5>
      <a:accent6>
        <a:srgbClr val="0000E7"/>
      </a:accent6>
      <a:hlink>
        <a:srgbClr val="CC00CC"/>
      </a:hlink>
      <a:folHlink>
        <a:srgbClr val="C0C0C0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855</TotalTime>
  <Words>1218</Words>
  <Application>Microsoft PowerPoint</Application>
  <PresentationFormat>Apresentação na tela (4:3)</PresentationFormat>
  <Paragraphs>181</Paragraphs>
  <Slides>24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25" baseType="lpstr">
      <vt:lpstr>Estrutura padrão</vt:lpstr>
      <vt:lpstr> BOAS PRÁTICAS DE FABRICAÇÃO DE MEDICAMENTOS FITOTERÁPICOS </vt:lpstr>
      <vt:lpstr> BOAS PRÁTICAS DE FABRICAÇÃO DE MEDICAMENTOS FITOTERÁPICOS </vt:lpstr>
      <vt:lpstr>Slide 3</vt:lpstr>
      <vt:lpstr>Slide 4</vt:lpstr>
      <vt:lpstr>Slide 5</vt:lpstr>
      <vt:lpstr>Boas Práticas de Fabricação de  Medicamentos Fitoterápicos –  RDC nº 17 de </vt:lpstr>
      <vt:lpstr>Anexo VI </vt:lpstr>
      <vt:lpstr>Slide 8</vt:lpstr>
      <vt:lpstr>Anexo VI </vt:lpstr>
      <vt:lpstr>Anexo VI </vt:lpstr>
      <vt:lpstr>Anexo VI</vt:lpstr>
      <vt:lpstr>Anexo VI</vt:lpstr>
      <vt:lpstr>Anexo VI</vt:lpstr>
      <vt:lpstr>Anexo VI</vt:lpstr>
      <vt:lpstr>Anexo VI</vt:lpstr>
      <vt:lpstr>Anexo VI</vt:lpstr>
      <vt:lpstr>Anexo VI</vt:lpstr>
      <vt:lpstr>Anexo VI </vt:lpstr>
      <vt:lpstr>Anexo VI</vt:lpstr>
      <vt:lpstr>Anexo VI</vt:lpstr>
      <vt:lpstr>Anexo VI</vt:lpstr>
      <vt:lpstr>Anexo VI</vt:lpstr>
      <vt:lpstr>Anexo VI</vt:lpstr>
      <vt:lpstr>Slide 24</vt:lpstr>
    </vt:vector>
  </TitlesOfParts>
  <Company>anvisa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da Apresentação Título da Apresentação</dc:title>
  <dc:creator>Roberta.Alpino</dc:creator>
  <cp:lastModifiedBy>Policiclos</cp:lastModifiedBy>
  <cp:revision>106</cp:revision>
  <dcterms:created xsi:type="dcterms:W3CDTF">2000-08-29T17:26:34Z</dcterms:created>
  <dcterms:modified xsi:type="dcterms:W3CDTF">2010-05-31T12:22:09Z</dcterms:modified>
</cp:coreProperties>
</file>